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png" ContentType="image/png"/>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8"/>
  </p:notesMasterIdLst>
  <p:sldIdLst>
    <p:sldId id="256" r:id="rId2"/>
    <p:sldId id="304" r:id="rId3"/>
    <p:sldId id="307" r:id="rId4"/>
    <p:sldId id="302" r:id="rId5"/>
    <p:sldId id="257" r:id="rId6"/>
    <p:sldId id="258" r:id="rId7"/>
    <p:sldId id="297" r:id="rId8"/>
    <p:sldId id="260" r:id="rId9"/>
    <p:sldId id="265" r:id="rId10"/>
    <p:sldId id="261" r:id="rId11"/>
    <p:sldId id="267" r:id="rId12"/>
    <p:sldId id="268" r:id="rId13"/>
    <p:sldId id="269" r:id="rId14"/>
    <p:sldId id="270" r:id="rId15"/>
    <p:sldId id="271" r:id="rId16"/>
    <p:sldId id="273" r:id="rId17"/>
    <p:sldId id="274" r:id="rId18"/>
    <p:sldId id="272" r:id="rId19"/>
    <p:sldId id="262" r:id="rId20"/>
    <p:sldId id="275" r:id="rId21"/>
    <p:sldId id="276" r:id="rId22"/>
    <p:sldId id="277" r:id="rId23"/>
    <p:sldId id="280" r:id="rId24"/>
    <p:sldId id="278" r:id="rId25"/>
    <p:sldId id="279" r:id="rId26"/>
    <p:sldId id="263" r:id="rId27"/>
    <p:sldId id="281" r:id="rId28"/>
    <p:sldId id="283" r:id="rId29"/>
    <p:sldId id="282" r:id="rId30"/>
    <p:sldId id="284" r:id="rId31"/>
    <p:sldId id="285" r:id="rId32"/>
    <p:sldId id="286" r:id="rId33"/>
    <p:sldId id="287" r:id="rId34"/>
    <p:sldId id="264" r:id="rId35"/>
    <p:sldId id="288" r:id="rId36"/>
    <p:sldId id="289" r:id="rId37"/>
    <p:sldId id="295" r:id="rId38"/>
    <p:sldId id="294" r:id="rId39"/>
    <p:sldId id="291" r:id="rId40"/>
    <p:sldId id="292" r:id="rId41"/>
    <p:sldId id="266" r:id="rId42"/>
    <p:sldId id="296" r:id="rId43"/>
    <p:sldId id="300" r:id="rId44"/>
    <p:sldId id="306" r:id="rId45"/>
    <p:sldId id="299" r:id="rId46"/>
    <p:sldId id="259"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868"/>
    <p:restoredTop sz="93130"/>
  </p:normalViewPr>
  <p:slideViewPr>
    <p:cSldViewPr snapToGrid="0" snapToObjects="1">
      <p:cViewPr varScale="1">
        <p:scale>
          <a:sx n="54" d="100"/>
          <a:sy n="54" d="100"/>
        </p:scale>
        <p:origin x="232" y="3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F0A1E6-9195-1C43-81A4-E190579A33D2}" type="datetimeFigureOut">
              <a:rPr lang="en-US" smtClean="0"/>
              <a:t>8/24/17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4CF248-24C8-7D46-A296-CB8887E99471}" type="slidenum">
              <a:rPr lang="en-US" smtClean="0"/>
              <a:t>‹#›</a:t>
            </a:fld>
            <a:endParaRPr lang="en-US" dirty="0"/>
          </a:p>
        </p:txBody>
      </p:sp>
    </p:spTree>
    <p:extLst>
      <p:ext uri="{BB962C8B-B14F-4D97-AF65-F5344CB8AC3E}">
        <p14:creationId xmlns:p14="http://schemas.microsoft.com/office/powerpoint/2010/main" val="103492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4CF248-24C8-7D46-A296-CB8887E99471}" type="slidenum">
              <a:rPr lang="en-US" smtClean="0"/>
              <a:t>1</a:t>
            </a:fld>
            <a:endParaRPr lang="en-US" dirty="0"/>
          </a:p>
        </p:txBody>
      </p:sp>
    </p:spTree>
    <p:extLst>
      <p:ext uri="{BB962C8B-B14F-4D97-AF65-F5344CB8AC3E}">
        <p14:creationId xmlns:p14="http://schemas.microsoft.com/office/powerpoint/2010/main" val="1836188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Adult non-readers have virtually no awareness of phonemes (39), and adult beginning readers have difficulty manipulating phonemes (39). They also have difficulty applying letter-sound knowledge in order to figure out new or unfamiliar words while reading (40). When adult beginning reading instruction includes alphabetics, increases in reading achievement occur (43).</a:t>
            </a:r>
            <a:endParaRPr lang="en-US" dirty="0"/>
          </a:p>
        </p:txBody>
      </p:sp>
      <p:sp>
        <p:nvSpPr>
          <p:cNvPr id="4" name="Slide Number Placeholder 3"/>
          <p:cNvSpPr>
            <a:spLocks noGrp="1"/>
          </p:cNvSpPr>
          <p:nvPr>
            <p:ph type="sldNum" sz="quarter" idx="10"/>
          </p:nvPr>
        </p:nvSpPr>
        <p:spPr/>
        <p:txBody>
          <a:bodyPr/>
          <a:lstStyle/>
          <a:p>
            <a:fld id="{5E4CF248-24C8-7D46-A296-CB8887E99471}" type="slidenum">
              <a:rPr lang="en-US" smtClean="0"/>
              <a:t>11</a:t>
            </a:fld>
            <a:endParaRPr lang="en-US" dirty="0"/>
          </a:p>
        </p:txBody>
      </p:sp>
    </p:spTree>
    <p:extLst>
      <p:ext uri="{BB962C8B-B14F-4D97-AF65-F5344CB8AC3E}">
        <p14:creationId xmlns:p14="http://schemas.microsoft.com/office/powerpoint/2010/main" val="161466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a:t>
            </a:r>
            <a:endParaRPr lang="en-US" dirty="0"/>
          </a:p>
        </p:txBody>
      </p:sp>
      <p:sp>
        <p:nvSpPr>
          <p:cNvPr id="4" name="Slide Number Placeholder 3"/>
          <p:cNvSpPr>
            <a:spLocks noGrp="1"/>
          </p:cNvSpPr>
          <p:nvPr>
            <p:ph type="sldNum" sz="quarter" idx="10"/>
          </p:nvPr>
        </p:nvSpPr>
        <p:spPr/>
        <p:txBody>
          <a:bodyPr/>
          <a:lstStyle/>
          <a:p>
            <a:fld id="{5E4CF248-24C8-7D46-A296-CB8887E99471}" type="slidenum">
              <a:rPr lang="en-US" smtClean="0"/>
              <a:t>12</a:t>
            </a:fld>
            <a:endParaRPr lang="en-US" dirty="0"/>
          </a:p>
        </p:txBody>
      </p:sp>
    </p:spTree>
    <p:extLst>
      <p:ext uri="{BB962C8B-B14F-4D97-AF65-F5344CB8AC3E}">
        <p14:creationId xmlns:p14="http://schemas.microsoft.com/office/powerpoint/2010/main" val="740389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also the strategies that fluent readers use to decode words. </a:t>
            </a:r>
            <a:endParaRPr lang="en-US" dirty="0"/>
          </a:p>
        </p:txBody>
      </p:sp>
      <p:sp>
        <p:nvSpPr>
          <p:cNvPr id="4" name="Slide Number Placeholder 3"/>
          <p:cNvSpPr>
            <a:spLocks noGrp="1"/>
          </p:cNvSpPr>
          <p:nvPr>
            <p:ph type="sldNum" sz="quarter" idx="10"/>
          </p:nvPr>
        </p:nvSpPr>
        <p:spPr/>
        <p:txBody>
          <a:bodyPr/>
          <a:lstStyle/>
          <a:p>
            <a:fld id="{5E4CF248-24C8-7D46-A296-CB8887E99471}" type="slidenum">
              <a:rPr lang="en-US" smtClean="0"/>
              <a:t>13</a:t>
            </a:fld>
            <a:endParaRPr lang="en-US" dirty="0"/>
          </a:p>
        </p:txBody>
      </p:sp>
    </p:spTree>
    <p:extLst>
      <p:ext uri="{BB962C8B-B14F-4D97-AF65-F5344CB8AC3E}">
        <p14:creationId xmlns:p14="http://schemas.microsoft.com/office/powerpoint/2010/main" val="1909355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a:t>
            </a:r>
            <a:endParaRPr lang="en-US" dirty="0"/>
          </a:p>
        </p:txBody>
      </p:sp>
      <p:sp>
        <p:nvSpPr>
          <p:cNvPr id="4" name="Slide Number Placeholder 3"/>
          <p:cNvSpPr>
            <a:spLocks noGrp="1"/>
          </p:cNvSpPr>
          <p:nvPr>
            <p:ph type="sldNum" sz="quarter" idx="10"/>
          </p:nvPr>
        </p:nvSpPr>
        <p:spPr/>
        <p:txBody>
          <a:bodyPr/>
          <a:lstStyle/>
          <a:p>
            <a:fld id="{5E4CF248-24C8-7D46-A296-CB8887E99471}" type="slidenum">
              <a:rPr lang="en-US" smtClean="0"/>
              <a:t>16</a:t>
            </a:fld>
            <a:endParaRPr lang="en-US" dirty="0"/>
          </a:p>
        </p:txBody>
      </p:sp>
    </p:spTree>
    <p:extLst>
      <p:ext uri="{BB962C8B-B14F-4D97-AF65-F5344CB8AC3E}">
        <p14:creationId xmlns:p14="http://schemas.microsoft.com/office/powerpoint/2010/main" val="411920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4CF248-24C8-7D46-A296-CB8887E99471}" type="slidenum">
              <a:rPr lang="en-US" smtClean="0"/>
              <a:t>17</a:t>
            </a:fld>
            <a:endParaRPr lang="en-US" dirty="0"/>
          </a:p>
        </p:txBody>
      </p:sp>
    </p:spTree>
    <p:extLst>
      <p:ext uri="{BB962C8B-B14F-4D97-AF65-F5344CB8AC3E}">
        <p14:creationId xmlns:p14="http://schemas.microsoft.com/office/powerpoint/2010/main" val="1472027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something students do on the side. </a:t>
            </a:r>
            <a:endParaRPr lang="en-US" dirty="0"/>
          </a:p>
        </p:txBody>
      </p:sp>
      <p:sp>
        <p:nvSpPr>
          <p:cNvPr id="4" name="Slide Number Placeholder 3"/>
          <p:cNvSpPr>
            <a:spLocks noGrp="1"/>
          </p:cNvSpPr>
          <p:nvPr>
            <p:ph type="sldNum" sz="quarter" idx="10"/>
          </p:nvPr>
        </p:nvSpPr>
        <p:spPr/>
        <p:txBody>
          <a:bodyPr/>
          <a:lstStyle/>
          <a:p>
            <a:fld id="{5E4CF248-24C8-7D46-A296-CB8887E99471}" type="slidenum">
              <a:rPr lang="en-US" smtClean="0"/>
              <a:t>18</a:t>
            </a:fld>
            <a:endParaRPr lang="en-US" dirty="0"/>
          </a:p>
        </p:txBody>
      </p:sp>
    </p:spTree>
    <p:extLst>
      <p:ext uri="{BB962C8B-B14F-4D97-AF65-F5344CB8AC3E}">
        <p14:creationId xmlns:p14="http://schemas.microsoft.com/office/powerpoint/2010/main" val="6441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Accuracy,</a:t>
            </a:r>
            <a:r>
              <a:rPr lang="en-US" baseline="0" dirty="0" smtClean="0"/>
              <a:t> Rate, Prosody</a:t>
            </a:r>
            <a:endParaRPr lang="en-US" dirty="0"/>
          </a:p>
        </p:txBody>
      </p:sp>
      <p:sp>
        <p:nvSpPr>
          <p:cNvPr id="4" name="Slide Number Placeholder 3"/>
          <p:cNvSpPr>
            <a:spLocks noGrp="1"/>
          </p:cNvSpPr>
          <p:nvPr>
            <p:ph type="sldNum" sz="quarter" idx="10"/>
          </p:nvPr>
        </p:nvSpPr>
        <p:spPr/>
        <p:txBody>
          <a:bodyPr/>
          <a:lstStyle/>
          <a:p>
            <a:fld id="{5E4CF248-24C8-7D46-A296-CB8887E99471}" type="slidenum">
              <a:rPr lang="en-US" smtClean="0"/>
              <a:t>19</a:t>
            </a:fld>
            <a:endParaRPr lang="en-US" dirty="0"/>
          </a:p>
        </p:txBody>
      </p:sp>
    </p:spTree>
    <p:extLst>
      <p:ext uri="{BB962C8B-B14F-4D97-AF65-F5344CB8AC3E}">
        <p14:creationId xmlns:p14="http://schemas.microsoft.com/office/powerpoint/2010/main" val="322436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Repeated reading is the most effective instructional technique for increasing reading fluency in adults (58-61). In repeated reading, a student reads a passage many times while a teacher provides feedback about rate and accuracy levels, helps with difficult words, and models fluent reading. </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5E4CF248-24C8-7D46-A296-CB8887E99471}" type="slidenum">
              <a:rPr lang="en-US" smtClean="0"/>
              <a:t>22</a:t>
            </a:fld>
            <a:endParaRPr lang="en-US" dirty="0"/>
          </a:p>
        </p:txBody>
      </p:sp>
    </p:spTree>
    <p:extLst>
      <p:ext uri="{BB962C8B-B14F-4D97-AF65-F5344CB8AC3E}">
        <p14:creationId xmlns:p14="http://schemas.microsoft.com/office/powerpoint/2010/main" val="1659948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Poem Tic</a:t>
            </a:r>
            <a:r>
              <a:rPr lang="en-US" baseline="0" dirty="0" smtClean="0"/>
              <a:t> Tac Toe</a:t>
            </a:r>
            <a:endParaRPr lang="en-US" dirty="0"/>
          </a:p>
        </p:txBody>
      </p:sp>
      <p:sp>
        <p:nvSpPr>
          <p:cNvPr id="4" name="Slide Number Placeholder 3"/>
          <p:cNvSpPr>
            <a:spLocks noGrp="1"/>
          </p:cNvSpPr>
          <p:nvPr>
            <p:ph type="sldNum" sz="quarter" idx="10"/>
          </p:nvPr>
        </p:nvSpPr>
        <p:spPr/>
        <p:txBody>
          <a:bodyPr/>
          <a:lstStyle/>
          <a:p>
            <a:fld id="{5E4CF248-24C8-7D46-A296-CB8887E99471}" type="slidenum">
              <a:rPr lang="en-US" smtClean="0"/>
              <a:t>24</a:t>
            </a:fld>
            <a:endParaRPr lang="en-US" dirty="0"/>
          </a:p>
        </p:txBody>
      </p:sp>
    </p:spTree>
    <p:extLst>
      <p:ext uri="{BB962C8B-B14F-4D97-AF65-F5344CB8AC3E}">
        <p14:creationId xmlns:p14="http://schemas.microsoft.com/office/powerpoint/2010/main" val="1381832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students aren’t fluent, they will be stuck on decoding and they will never fully comprehend</a:t>
            </a:r>
            <a:r>
              <a:rPr lang="en-US" baseline="0" dirty="0" smtClean="0"/>
              <a:t> text. </a:t>
            </a:r>
            <a:endParaRPr lang="en-US" dirty="0"/>
          </a:p>
        </p:txBody>
      </p:sp>
      <p:sp>
        <p:nvSpPr>
          <p:cNvPr id="4" name="Slide Number Placeholder 3"/>
          <p:cNvSpPr>
            <a:spLocks noGrp="1"/>
          </p:cNvSpPr>
          <p:nvPr>
            <p:ph type="sldNum" sz="quarter" idx="10"/>
          </p:nvPr>
        </p:nvSpPr>
        <p:spPr/>
        <p:txBody>
          <a:bodyPr/>
          <a:lstStyle/>
          <a:p>
            <a:fld id="{5E4CF248-24C8-7D46-A296-CB8887E99471}" type="slidenum">
              <a:rPr lang="en-US" smtClean="0"/>
              <a:t>25</a:t>
            </a:fld>
            <a:endParaRPr lang="en-US" dirty="0"/>
          </a:p>
        </p:txBody>
      </p:sp>
    </p:spTree>
    <p:extLst>
      <p:ext uri="{BB962C8B-B14F-4D97-AF65-F5344CB8AC3E}">
        <p14:creationId xmlns:p14="http://schemas.microsoft.com/office/powerpoint/2010/main" val="1538810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whole group.</a:t>
            </a:r>
          </a:p>
          <a:p>
            <a:r>
              <a:rPr lang="en-US" dirty="0" smtClean="0"/>
              <a:t>Follow up questions to whole group:</a:t>
            </a:r>
          </a:p>
          <a:p>
            <a:pPr marL="228600" indent="-228600">
              <a:buAutoNum type="arabicPeriod"/>
            </a:pPr>
            <a:r>
              <a:rPr lang="en-US" dirty="0" smtClean="0"/>
              <a:t>What is your experience with struggling readers?</a:t>
            </a:r>
          </a:p>
          <a:p>
            <a:pPr marL="228600" indent="-228600">
              <a:buAutoNum type="arabicPeriod"/>
            </a:pPr>
            <a:r>
              <a:rPr lang="en-US" dirty="0" smtClean="0"/>
              <a:t>How does your instructional</a:t>
            </a:r>
            <a:r>
              <a:rPr lang="en-US" baseline="0" dirty="0" smtClean="0"/>
              <a:t> situation affect how you are able to currently address the needs of struggling readers?</a:t>
            </a:r>
          </a:p>
          <a:p>
            <a:pPr marL="228600" indent="-228600">
              <a:buAutoNum type="arabicPeriod"/>
            </a:pPr>
            <a:r>
              <a:rPr lang="en-US" baseline="0" dirty="0" smtClean="0"/>
              <a:t>What are some of your concerns addressing the needs of struggling readers?</a:t>
            </a:r>
            <a:endParaRPr lang="en-US" dirty="0"/>
          </a:p>
        </p:txBody>
      </p:sp>
      <p:sp>
        <p:nvSpPr>
          <p:cNvPr id="4" name="Slide Number Placeholder 3"/>
          <p:cNvSpPr>
            <a:spLocks noGrp="1"/>
          </p:cNvSpPr>
          <p:nvPr>
            <p:ph type="sldNum" sz="quarter" idx="10"/>
          </p:nvPr>
        </p:nvSpPr>
        <p:spPr/>
        <p:txBody>
          <a:bodyPr/>
          <a:lstStyle/>
          <a:p>
            <a:fld id="{5E4CF248-24C8-7D46-A296-CB8887E99471}" type="slidenum">
              <a:rPr lang="en-US" smtClean="0"/>
              <a:t>3</a:t>
            </a:fld>
            <a:endParaRPr lang="en-US" dirty="0"/>
          </a:p>
        </p:txBody>
      </p:sp>
    </p:spTree>
    <p:extLst>
      <p:ext uri="{BB962C8B-B14F-4D97-AF65-F5344CB8AC3E}">
        <p14:creationId xmlns:p14="http://schemas.microsoft.com/office/powerpoint/2010/main" val="1305705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Because reading involves decoding, we can know the meaning of a word when we hear it spoken but still not be able to read it in print. This is common for beginning readers, whose oral vocabulary that is, their speaking and listening vocabulary</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is often larger than their reading vocabulary. </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5E4CF248-24C8-7D46-A296-CB8887E99471}" type="slidenum">
              <a:rPr lang="en-US" smtClean="0"/>
              <a:t>26</a:t>
            </a:fld>
            <a:endParaRPr lang="en-US" dirty="0"/>
          </a:p>
        </p:txBody>
      </p:sp>
    </p:spTree>
    <p:extLst>
      <p:ext uri="{BB962C8B-B14F-4D97-AF65-F5344CB8AC3E}">
        <p14:creationId xmlns:p14="http://schemas.microsoft.com/office/powerpoint/2010/main" val="1888160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Very little research exists on the assessment of adult basic education students' vocabulary knowledge. </a:t>
            </a:r>
          </a:p>
          <a:p>
            <a:r>
              <a:rPr lang="en-US" sz="1200" b="0" i="0" kern="1200" dirty="0" smtClean="0">
                <a:solidFill>
                  <a:schemeClr val="tx1"/>
                </a:solidFill>
                <a:effectLst/>
                <a:latin typeface="+mn-lt"/>
                <a:ea typeface="+mn-ea"/>
                <a:cs typeface="+mn-cs"/>
              </a:rPr>
              <a:t>We should not assume that adult students will have well-developed vocabularies just because they are older and more experienced.</a:t>
            </a:r>
            <a:endParaRPr lang="en-US" dirty="0"/>
          </a:p>
        </p:txBody>
      </p:sp>
      <p:sp>
        <p:nvSpPr>
          <p:cNvPr id="4" name="Slide Number Placeholder 3"/>
          <p:cNvSpPr>
            <a:spLocks noGrp="1"/>
          </p:cNvSpPr>
          <p:nvPr>
            <p:ph type="sldNum" sz="quarter" idx="10"/>
          </p:nvPr>
        </p:nvSpPr>
        <p:spPr/>
        <p:txBody>
          <a:bodyPr/>
          <a:lstStyle/>
          <a:p>
            <a:fld id="{5E4CF248-24C8-7D46-A296-CB8887E99471}" type="slidenum">
              <a:rPr lang="en-US" smtClean="0"/>
              <a:t>28</a:t>
            </a:fld>
            <a:endParaRPr lang="en-US" dirty="0"/>
          </a:p>
        </p:txBody>
      </p:sp>
    </p:spTree>
    <p:extLst>
      <p:ext uri="{BB962C8B-B14F-4D97-AF65-F5344CB8AC3E}">
        <p14:creationId xmlns:p14="http://schemas.microsoft.com/office/powerpoint/2010/main" val="9397330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Pictures,</a:t>
            </a:r>
            <a:r>
              <a:rPr lang="en-US" baseline="0" dirty="0" smtClean="0"/>
              <a:t> semantic maps, realia, electric bills </a:t>
            </a:r>
            <a:endParaRPr lang="en-US" dirty="0"/>
          </a:p>
        </p:txBody>
      </p:sp>
      <p:sp>
        <p:nvSpPr>
          <p:cNvPr id="4" name="Slide Number Placeholder 3"/>
          <p:cNvSpPr>
            <a:spLocks noGrp="1"/>
          </p:cNvSpPr>
          <p:nvPr>
            <p:ph type="sldNum" sz="quarter" idx="10"/>
          </p:nvPr>
        </p:nvSpPr>
        <p:spPr/>
        <p:txBody>
          <a:bodyPr/>
          <a:lstStyle/>
          <a:p>
            <a:fld id="{5E4CF248-24C8-7D46-A296-CB8887E99471}" type="slidenum">
              <a:rPr lang="en-US" smtClean="0"/>
              <a:t>30</a:t>
            </a:fld>
            <a:endParaRPr lang="en-US" dirty="0"/>
          </a:p>
        </p:txBody>
      </p:sp>
    </p:spTree>
    <p:extLst>
      <p:ext uri="{BB962C8B-B14F-4D97-AF65-F5344CB8AC3E}">
        <p14:creationId xmlns:p14="http://schemas.microsoft.com/office/powerpoint/2010/main" val="874016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books</a:t>
            </a:r>
            <a:endParaRPr lang="en-US" dirty="0"/>
          </a:p>
        </p:txBody>
      </p:sp>
      <p:sp>
        <p:nvSpPr>
          <p:cNvPr id="4" name="Slide Number Placeholder 3"/>
          <p:cNvSpPr>
            <a:spLocks noGrp="1"/>
          </p:cNvSpPr>
          <p:nvPr>
            <p:ph type="sldNum" sz="quarter" idx="10"/>
          </p:nvPr>
        </p:nvSpPr>
        <p:spPr/>
        <p:txBody>
          <a:bodyPr/>
          <a:lstStyle/>
          <a:p>
            <a:fld id="{5E4CF248-24C8-7D46-A296-CB8887E99471}" type="slidenum">
              <a:rPr lang="en-US" smtClean="0"/>
              <a:t>34</a:t>
            </a:fld>
            <a:endParaRPr lang="en-US" dirty="0"/>
          </a:p>
        </p:txBody>
      </p:sp>
    </p:spTree>
    <p:extLst>
      <p:ext uri="{BB962C8B-B14F-4D97-AF65-F5344CB8AC3E}">
        <p14:creationId xmlns:p14="http://schemas.microsoft.com/office/powerpoint/2010/main" val="8230662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of our students have learned the art of positivity, meaning they effectively learn how to look busy. The more motivated a student</a:t>
            </a:r>
            <a:r>
              <a:rPr lang="en-US" baseline="0" dirty="0" smtClean="0"/>
              <a:t> is more he will be engaged, which leads to an increase in comprehension. You are responsibly for making it an active process. </a:t>
            </a:r>
            <a:endParaRPr lang="en-US" dirty="0"/>
          </a:p>
        </p:txBody>
      </p:sp>
      <p:sp>
        <p:nvSpPr>
          <p:cNvPr id="4" name="Slide Number Placeholder 3"/>
          <p:cNvSpPr>
            <a:spLocks noGrp="1"/>
          </p:cNvSpPr>
          <p:nvPr>
            <p:ph type="sldNum" sz="quarter" idx="10"/>
          </p:nvPr>
        </p:nvSpPr>
        <p:spPr/>
        <p:txBody>
          <a:bodyPr/>
          <a:lstStyle/>
          <a:p>
            <a:fld id="{5E4CF248-24C8-7D46-A296-CB8887E99471}" type="slidenum">
              <a:rPr lang="en-US" smtClean="0"/>
              <a:t>35</a:t>
            </a:fld>
            <a:endParaRPr lang="en-US" dirty="0"/>
          </a:p>
        </p:txBody>
      </p:sp>
    </p:spTree>
    <p:extLst>
      <p:ext uri="{BB962C8B-B14F-4D97-AF65-F5344CB8AC3E}">
        <p14:creationId xmlns:p14="http://schemas.microsoft.com/office/powerpoint/2010/main" val="544026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Adult </a:t>
            </a:r>
            <a:r>
              <a:rPr lang="en-US" sz="1200" b="0" i="0" kern="1200" dirty="0" smtClean="0">
                <a:solidFill>
                  <a:schemeClr val="tx1"/>
                </a:solidFill>
                <a:effectLst/>
                <a:latin typeface="+mn-lt"/>
                <a:ea typeface="+mn-ea"/>
                <a:cs typeface="+mn-cs"/>
              </a:rPr>
              <a:t>instructors should choose comprehension tests carefully based on secondary issues. </a:t>
            </a:r>
            <a:endParaRPr lang="en-US" dirty="0" smtClean="0"/>
          </a:p>
          <a:p>
            <a:endParaRPr lang="en-US" dirty="0"/>
          </a:p>
        </p:txBody>
      </p:sp>
      <p:sp>
        <p:nvSpPr>
          <p:cNvPr id="4" name="Slide Number Placeholder 3"/>
          <p:cNvSpPr>
            <a:spLocks noGrp="1"/>
          </p:cNvSpPr>
          <p:nvPr>
            <p:ph type="sldNum" sz="quarter" idx="10"/>
          </p:nvPr>
        </p:nvSpPr>
        <p:spPr/>
        <p:txBody>
          <a:bodyPr/>
          <a:lstStyle/>
          <a:p>
            <a:fld id="{5E4CF248-24C8-7D46-A296-CB8887E99471}" type="slidenum">
              <a:rPr lang="en-US" smtClean="0"/>
              <a:t>36</a:t>
            </a:fld>
            <a:endParaRPr lang="en-US" dirty="0"/>
          </a:p>
        </p:txBody>
      </p:sp>
    </p:spTree>
    <p:extLst>
      <p:ext uri="{BB962C8B-B14F-4D97-AF65-F5344CB8AC3E}">
        <p14:creationId xmlns:p14="http://schemas.microsoft.com/office/powerpoint/2010/main" val="7998169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Article </a:t>
            </a:r>
            <a:endParaRPr lang="en-US" dirty="0"/>
          </a:p>
        </p:txBody>
      </p:sp>
      <p:sp>
        <p:nvSpPr>
          <p:cNvPr id="4" name="Slide Number Placeholder 3"/>
          <p:cNvSpPr>
            <a:spLocks noGrp="1"/>
          </p:cNvSpPr>
          <p:nvPr>
            <p:ph type="sldNum" sz="quarter" idx="10"/>
          </p:nvPr>
        </p:nvSpPr>
        <p:spPr/>
        <p:txBody>
          <a:bodyPr/>
          <a:lstStyle/>
          <a:p>
            <a:fld id="{5E4CF248-24C8-7D46-A296-CB8887E99471}" type="slidenum">
              <a:rPr lang="en-US" smtClean="0"/>
              <a:t>37</a:t>
            </a:fld>
            <a:endParaRPr lang="en-US" dirty="0"/>
          </a:p>
        </p:txBody>
      </p:sp>
    </p:spTree>
    <p:extLst>
      <p:ext uri="{BB962C8B-B14F-4D97-AF65-F5344CB8AC3E}">
        <p14:creationId xmlns:p14="http://schemas.microsoft.com/office/powerpoint/2010/main" val="13708998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Veteran Article </a:t>
            </a:r>
            <a:endParaRPr lang="en-US" dirty="0"/>
          </a:p>
        </p:txBody>
      </p:sp>
      <p:sp>
        <p:nvSpPr>
          <p:cNvPr id="4" name="Slide Number Placeholder 3"/>
          <p:cNvSpPr>
            <a:spLocks noGrp="1"/>
          </p:cNvSpPr>
          <p:nvPr>
            <p:ph type="sldNum" sz="quarter" idx="10"/>
          </p:nvPr>
        </p:nvSpPr>
        <p:spPr/>
        <p:txBody>
          <a:bodyPr/>
          <a:lstStyle/>
          <a:p>
            <a:fld id="{5E4CF248-24C8-7D46-A296-CB8887E99471}" type="slidenum">
              <a:rPr lang="en-US" smtClean="0"/>
              <a:t>39</a:t>
            </a:fld>
            <a:endParaRPr lang="en-US" dirty="0"/>
          </a:p>
        </p:txBody>
      </p:sp>
    </p:spTree>
    <p:extLst>
      <p:ext uri="{BB962C8B-B14F-4D97-AF65-F5344CB8AC3E}">
        <p14:creationId xmlns:p14="http://schemas.microsoft.com/office/powerpoint/2010/main" val="6396794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4CF248-24C8-7D46-A296-CB8887E99471}" type="slidenum">
              <a:rPr lang="en-US" smtClean="0"/>
              <a:t>40</a:t>
            </a:fld>
            <a:endParaRPr lang="en-US" dirty="0"/>
          </a:p>
        </p:txBody>
      </p:sp>
    </p:spTree>
    <p:extLst>
      <p:ext uri="{BB962C8B-B14F-4D97-AF65-F5344CB8AC3E}">
        <p14:creationId xmlns:p14="http://schemas.microsoft.com/office/powerpoint/2010/main" val="18892104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presented When a reader does not have adequate prior knowledge and cannot figure out key concepts, comprehension suffers.”</a:t>
            </a:r>
          </a:p>
          <a:p>
            <a:endParaRPr lang="en-US" dirty="0"/>
          </a:p>
        </p:txBody>
      </p:sp>
      <p:sp>
        <p:nvSpPr>
          <p:cNvPr id="4" name="Slide Number Placeholder 3"/>
          <p:cNvSpPr>
            <a:spLocks noGrp="1"/>
          </p:cNvSpPr>
          <p:nvPr>
            <p:ph type="sldNum" sz="quarter" idx="10"/>
          </p:nvPr>
        </p:nvSpPr>
        <p:spPr/>
        <p:txBody>
          <a:bodyPr/>
          <a:lstStyle/>
          <a:p>
            <a:fld id="{5E4CF248-24C8-7D46-A296-CB8887E99471}" type="slidenum">
              <a:rPr lang="en-US" smtClean="0"/>
              <a:t>41</a:t>
            </a:fld>
            <a:endParaRPr lang="en-US" dirty="0"/>
          </a:p>
        </p:txBody>
      </p:sp>
    </p:spTree>
    <p:extLst>
      <p:ext uri="{BB962C8B-B14F-4D97-AF65-F5344CB8AC3E}">
        <p14:creationId xmlns:p14="http://schemas.microsoft.com/office/powerpoint/2010/main" val="1140928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Reciprocity between reading and writing</a:t>
            </a:r>
            <a:endParaRPr lang="en-US" dirty="0"/>
          </a:p>
        </p:txBody>
      </p:sp>
      <p:sp>
        <p:nvSpPr>
          <p:cNvPr id="4" name="Slide Number Placeholder 3"/>
          <p:cNvSpPr>
            <a:spLocks noGrp="1"/>
          </p:cNvSpPr>
          <p:nvPr>
            <p:ph type="sldNum" sz="quarter" idx="10"/>
          </p:nvPr>
        </p:nvSpPr>
        <p:spPr/>
        <p:txBody>
          <a:bodyPr/>
          <a:lstStyle/>
          <a:p>
            <a:fld id="{5E4CF248-24C8-7D46-A296-CB8887E99471}" type="slidenum">
              <a:rPr lang="en-US" smtClean="0"/>
              <a:t>4</a:t>
            </a:fld>
            <a:endParaRPr lang="en-US" dirty="0"/>
          </a:p>
        </p:txBody>
      </p:sp>
    </p:spTree>
    <p:extLst>
      <p:ext uri="{BB962C8B-B14F-4D97-AF65-F5344CB8AC3E}">
        <p14:creationId xmlns:p14="http://schemas.microsoft.com/office/powerpoint/2010/main" val="3706533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When researchers have looked at motivation, results suggest that dealing with adults literacy beliefs and goals for learning may increase their reading comprehension achievement (95).</a:t>
            </a:r>
          </a:p>
          <a:p>
            <a:endParaRPr lang="en-US" dirty="0"/>
          </a:p>
        </p:txBody>
      </p:sp>
      <p:sp>
        <p:nvSpPr>
          <p:cNvPr id="4" name="Slide Number Placeholder 3"/>
          <p:cNvSpPr>
            <a:spLocks noGrp="1"/>
          </p:cNvSpPr>
          <p:nvPr>
            <p:ph type="sldNum" sz="quarter" idx="10"/>
          </p:nvPr>
        </p:nvSpPr>
        <p:spPr/>
        <p:txBody>
          <a:bodyPr/>
          <a:lstStyle/>
          <a:p>
            <a:fld id="{5E4CF248-24C8-7D46-A296-CB8887E99471}" type="slidenum">
              <a:rPr lang="en-US" smtClean="0"/>
              <a:t>42</a:t>
            </a:fld>
            <a:endParaRPr lang="en-US" dirty="0"/>
          </a:p>
        </p:txBody>
      </p:sp>
    </p:spTree>
    <p:extLst>
      <p:ext uri="{BB962C8B-B14F-4D97-AF65-F5344CB8AC3E}">
        <p14:creationId xmlns:p14="http://schemas.microsoft.com/office/powerpoint/2010/main" val="73573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4CF248-24C8-7D46-A296-CB8887E99471}" type="slidenum">
              <a:rPr lang="en-US" smtClean="0"/>
              <a:t>46</a:t>
            </a:fld>
            <a:endParaRPr lang="en-US" dirty="0"/>
          </a:p>
        </p:txBody>
      </p:sp>
    </p:spTree>
    <p:extLst>
      <p:ext uri="{BB962C8B-B14F-4D97-AF65-F5344CB8AC3E}">
        <p14:creationId xmlns:p14="http://schemas.microsoft.com/office/powerpoint/2010/main" val="183595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a:t>
            </a:r>
            <a:r>
              <a:rPr lang="en-US" sz="1200" b="1" i="0" kern="1200" dirty="0" smtClean="0">
                <a:solidFill>
                  <a:schemeClr val="tx1"/>
                </a:solidFill>
                <a:effectLst/>
                <a:latin typeface="+mn-lt"/>
                <a:ea typeface="+mn-ea"/>
                <a:cs typeface="+mn-cs"/>
              </a:rPr>
              <a:t>definition</a:t>
            </a:r>
            <a:r>
              <a:rPr lang="en-US" sz="1200" b="0" i="0" kern="1200" dirty="0" smtClean="0">
                <a:solidFill>
                  <a:schemeClr val="tx1"/>
                </a:solidFill>
                <a:effectLst/>
                <a:latin typeface="+mn-lt"/>
                <a:ea typeface="+mn-ea"/>
                <a:cs typeface="+mn-cs"/>
              </a:rPr>
              <a:t> employed by the UNESCO Institute for Statistics sees </a:t>
            </a:r>
            <a:r>
              <a:rPr lang="en-US" sz="1200" b="1" i="0" kern="1200" dirty="0" smtClean="0">
                <a:solidFill>
                  <a:schemeClr val="tx1"/>
                </a:solidFill>
                <a:effectLst/>
                <a:latin typeface="+mn-lt"/>
                <a:ea typeface="+mn-ea"/>
                <a:cs typeface="+mn-cs"/>
              </a:rPr>
              <a:t>functional literacy</a:t>
            </a:r>
            <a:r>
              <a:rPr lang="en-US" sz="1200" b="0" i="0" kern="1200" dirty="0" smtClean="0">
                <a:solidFill>
                  <a:schemeClr val="tx1"/>
                </a:solidFill>
                <a:effectLst/>
                <a:latin typeface="+mn-lt"/>
                <a:ea typeface="+mn-ea"/>
                <a:cs typeface="+mn-cs"/>
              </a:rPr>
              <a:t> as a level of reading, writing, and calculation skills sufficient to </a:t>
            </a:r>
            <a:r>
              <a:rPr lang="en-US" sz="1200" b="1" i="0" kern="1200" dirty="0" smtClean="0">
                <a:solidFill>
                  <a:schemeClr val="tx1"/>
                </a:solidFill>
                <a:effectLst/>
                <a:latin typeface="+mn-lt"/>
                <a:ea typeface="+mn-ea"/>
                <a:cs typeface="+mn-cs"/>
              </a:rPr>
              <a:t>function</a:t>
            </a:r>
            <a:r>
              <a:rPr lang="en-US" sz="1200" b="0" i="0" kern="1200" dirty="0" smtClean="0">
                <a:solidFill>
                  <a:schemeClr val="tx1"/>
                </a:solidFill>
                <a:effectLst/>
                <a:latin typeface="+mn-lt"/>
                <a:ea typeface="+mn-ea"/>
                <a:cs typeface="+mn-cs"/>
              </a:rPr>
              <a:t> in the particular community in which an individual lives.Feb 23, 2011</a:t>
            </a:r>
            <a:endParaRPr lang="en-US" dirty="0"/>
          </a:p>
        </p:txBody>
      </p:sp>
      <p:sp>
        <p:nvSpPr>
          <p:cNvPr id="4" name="Slide Number Placeholder 3"/>
          <p:cNvSpPr>
            <a:spLocks noGrp="1"/>
          </p:cNvSpPr>
          <p:nvPr>
            <p:ph type="sldNum" sz="quarter" idx="10"/>
          </p:nvPr>
        </p:nvSpPr>
        <p:spPr/>
        <p:txBody>
          <a:bodyPr/>
          <a:lstStyle/>
          <a:p>
            <a:fld id="{5E4CF248-24C8-7D46-A296-CB8887E99471}" type="slidenum">
              <a:rPr lang="en-US" smtClean="0"/>
              <a:t>5</a:t>
            </a:fld>
            <a:endParaRPr lang="en-US" dirty="0"/>
          </a:p>
        </p:txBody>
      </p:sp>
    </p:spTree>
    <p:extLst>
      <p:ext uri="{BB962C8B-B14F-4D97-AF65-F5344CB8AC3E}">
        <p14:creationId xmlns:p14="http://schemas.microsoft.com/office/powerpoint/2010/main" val="2086815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Let’s talk about your experience. </a:t>
            </a:r>
            <a:endParaRPr lang="en-US" dirty="0"/>
          </a:p>
        </p:txBody>
      </p:sp>
      <p:sp>
        <p:nvSpPr>
          <p:cNvPr id="4" name="Slide Number Placeholder 3"/>
          <p:cNvSpPr>
            <a:spLocks noGrp="1"/>
          </p:cNvSpPr>
          <p:nvPr>
            <p:ph type="sldNum" sz="quarter" idx="10"/>
          </p:nvPr>
        </p:nvSpPr>
        <p:spPr/>
        <p:txBody>
          <a:bodyPr/>
          <a:lstStyle/>
          <a:p>
            <a:fld id="{5E4CF248-24C8-7D46-A296-CB8887E99471}" type="slidenum">
              <a:rPr lang="en-US" smtClean="0"/>
              <a:t>6</a:t>
            </a:fld>
            <a:endParaRPr lang="en-US" dirty="0"/>
          </a:p>
        </p:txBody>
      </p:sp>
    </p:spTree>
    <p:extLst>
      <p:ext uri="{BB962C8B-B14F-4D97-AF65-F5344CB8AC3E}">
        <p14:creationId xmlns:p14="http://schemas.microsoft.com/office/powerpoint/2010/main" val="939105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Chat and chart.</a:t>
            </a:r>
            <a:r>
              <a:rPr lang="en-US" baseline="0" dirty="0" smtClean="0"/>
              <a:t> </a:t>
            </a:r>
          </a:p>
          <a:p>
            <a:r>
              <a:rPr lang="en-US" baseline="0" dirty="0" smtClean="0">
                <a:solidFill>
                  <a:srgbClr val="FF0000"/>
                </a:solidFill>
              </a:rPr>
              <a:t>Used these articles</a:t>
            </a:r>
            <a:r>
              <a:rPr lang="mr-IN" baseline="0" dirty="0" smtClean="0">
                <a:solidFill>
                  <a:srgbClr val="FF0000"/>
                </a:solidFill>
              </a:rPr>
              <a:t>…</a:t>
            </a:r>
            <a:r>
              <a:rPr lang="en-US" baseline="0" dirty="0" smtClean="0">
                <a:solidFill>
                  <a:srgbClr val="FF0000"/>
                </a:solidFill>
              </a:rPr>
              <a:t>. https://www.nap.edu/read/13469/chapter/5#22 and http://www.readinghorizons.com/blog/post/2013/01/23/four-keys-to-motivating-struggling-readers</a:t>
            </a:r>
          </a:p>
          <a:p>
            <a:r>
              <a:rPr lang="en-US" sz="1200" b="1" kern="1200" dirty="0" smtClean="0">
                <a:solidFill>
                  <a:schemeClr val="tx1"/>
                </a:solidFill>
                <a:latin typeface="+mn-lt"/>
                <a:ea typeface="+mn-ea"/>
                <a:cs typeface="+mn-cs"/>
              </a:rPr>
              <a:t>Building Learners’ Self-Efficacy</a:t>
            </a:r>
          </a:p>
          <a:p>
            <a:r>
              <a:rPr lang="en-US" sz="1200" b="1" kern="1200" dirty="0" smtClean="0">
                <a:solidFill>
                  <a:schemeClr val="tx1"/>
                </a:solidFill>
                <a:latin typeface="+mn-lt"/>
                <a:ea typeface="+mn-ea"/>
                <a:cs typeface="+mn-cs"/>
              </a:rPr>
              <a:t>Setting Appropriate Goals</a:t>
            </a:r>
          </a:p>
          <a:p>
            <a:r>
              <a:rPr lang="en-US" sz="1200" b="1" kern="1200" dirty="0" smtClean="0">
                <a:solidFill>
                  <a:schemeClr val="tx1"/>
                </a:solidFill>
                <a:latin typeface="+mn-lt"/>
                <a:ea typeface="+mn-ea"/>
                <a:cs typeface="+mn-cs"/>
              </a:rPr>
              <a:t>Offering Feedback in Ways that Motivate</a:t>
            </a:r>
          </a:p>
          <a:p>
            <a:r>
              <a:rPr lang="en-US" sz="1200" b="1" kern="1200" dirty="0" smtClean="0">
                <a:solidFill>
                  <a:schemeClr val="tx1"/>
                </a:solidFill>
                <a:latin typeface="+mn-lt"/>
                <a:ea typeface="+mn-ea"/>
                <a:cs typeface="+mn-cs"/>
              </a:rPr>
              <a:t>Assist learners in managing errors</a:t>
            </a:r>
          </a:p>
          <a:p>
            <a:r>
              <a:rPr lang="en-US" sz="1200" b="1" kern="1200" dirty="0" smtClean="0">
                <a:solidFill>
                  <a:schemeClr val="tx1"/>
                </a:solidFill>
                <a:latin typeface="+mn-lt"/>
                <a:ea typeface="+mn-ea"/>
                <a:cs typeface="+mn-cs"/>
              </a:rPr>
              <a:t>Using and Inspiring Learners’ Interests</a:t>
            </a:r>
          </a:p>
          <a:p>
            <a:r>
              <a:rPr lang="en-US" sz="1200" b="1" kern="1200" dirty="0" smtClean="0">
                <a:solidFill>
                  <a:schemeClr val="tx1"/>
                </a:solidFill>
                <a:latin typeface="+mn-lt"/>
                <a:ea typeface="+mn-ea"/>
                <a:cs typeface="+mn-cs"/>
              </a:rPr>
              <a:t>Providing Choice and Autonomy</a:t>
            </a:r>
          </a:p>
          <a:p>
            <a:r>
              <a:rPr lang="en-US" sz="1200" b="1" kern="1200" dirty="0" smtClean="0">
                <a:solidFill>
                  <a:schemeClr val="tx1"/>
                </a:solidFill>
                <a:latin typeface="+mn-lt"/>
                <a:ea typeface="+mn-ea"/>
                <a:cs typeface="+mn-cs"/>
              </a:rPr>
              <a:t>Reframe explanations in ways that motivate persistence</a:t>
            </a:r>
          </a:p>
          <a:p>
            <a:r>
              <a:rPr lang="en-US" sz="1200" b="1" kern="1200" dirty="0" smtClean="0">
                <a:solidFill>
                  <a:schemeClr val="tx1"/>
                </a:solidFill>
                <a:latin typeface="+mn-lt"/>
                <a:ea typeface="+mn-ea"/>
                <a:cs typeface="+mn-cs"/>
              </a:rPr>
              <a:t>Model literacy strategies</a:t>
            </a:r>
            <a:endParaRPr lang="en-US" dirty="0"/>
          </a:p>
        </p:txBody>
      </p:sp>
      <p:sp>
        <p:nvSpPr>
          <p:cNvPr id="4" name="Slide Number Placeholder 3"/>
          <p:cNvSpPr>
            <a:spLocks noGrp="1"/>
          </p:cNvSpPr>
          <p:nvPr>
            <p:ph type="sldNum" sz="quarter" idx="10"/>
          </p:nvPr>
        </p:nvSpPr>
        <p:spPr/>
        <p:txBody>
          <a:bodyPr/>
          <a:lstStyle/>
          <a:p>
            <a:fld id="{5E4CF248-24C8-7D46-A296-CB8887E99471}" type="slidenum">
              <a:rPr lang="en-US" smtClean="0"/>
              <a:t>7</a:t>
            </a:fld>
            <a:endParaRPr lang="en-US" dirty="0"/>
          </a:p>
        </p:txBody>
      </p:sp>
    </p:spTree>
    <p:extLst>
      <p:ext uri="{BB962C8B-B14F-4D97-AF65-F5344CB8AC3E}">
        <p14:creationId xmlns:p14="http://schemas.microsoft.com/office/powerpoint/2010/main" val="1045694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are NOT non-readers! This</a:t>
            </a:r>
            <a:r>
              <a:rPr lang="en-US" baseline="0" dirty="0" smtClean="0"/>
              <a:t> is environmental print. </a:t>
            </a:r>
            <a:endParaRPr lang="en-US" dirty="0"/>
          </a:p>
        </p:txBody>
      </p:sp>
      <p:sp>
        <p:nvSpPr>
          <p:cNvPr id="4" name="Slide Number Placeholder 3"/>
          <p:cNvSpPr>
            <a:spLocks noGrp="1"/>
          </p:cNvSpPr>
          <p:nvPr>
            <p:ph type="sldNum" sz="quarter" idx="10"/>
          </p:nvPr>
        </p:nvSpPr>
        <p:spPr/>
        <p:txBody>
          <a:bodyPr/>
          <a:lstStyle/>
          <a:p>
            <a:fld id="{5E4CF248-24C8-7D46-A296-CB8887E99471}" type="slidenum">
              <a:rPr lang="en-US" smtClean="0"/>
              <a:t>8</a:t>
            </a:fld>
            <a:endParaRPr lang="en-US" dirty="0"/>
          </a:p>
        </p:txBody>
      </p:sp>
    </p:spTree>
    <p:extLst>
      <p:ext uri="{BB962C8B-B14F-4D97-AF65-F5344CB8AC3E}">
        <p14:creationId xmlns:p14="http://schemas.microsoft.com/office/powerpoint/2010/main" val="2002988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four main components of reading.</a:t>
            </a:r>
          </a:p>
          <a:p>
            <a:r>
              <a:rPr lang="en-US" sz="1200" b="0" i="0" kern="1200" dirty="0" smtClean="0">
                <a:solidFill>
                  <a:schemeClr val="tx1"/>
                </a:solidFill>
                <a:effectLst/>
                <a:latin typeface="+mn-lt"/>
                <a:ea typeface="+mn-ea"/>
                <a:cs typeface="+mn-cs"/>
              </a:rPr>
              <a:t>The application of these research-based strategies will increase the likelihood of success in reading instruction. </a:t>
            </a:r>
            <a:endParaRPr lang="en-US" dirty="0"/>
          </a:p>
        </p:txBody>
      </p:sp>
      <p:sp>
        <p:nvSpPr>
          <p:cNvPr id="4" name="Slide Number Placeholder 3"/>
          <p:cNvSpPr>
            <a:spLocks noGrp="1"/>
          </p:cNvSpPr>
          <p:nvPr>
            <p:ph type="sldNum" sz="quarter" idx="10"/>
          </p:nvPr>
        </p:nvSpPr>
        <p:spPr/>
        <p:txBody>
          <a:bodyPr/>
          <a:lstStyle/>
          <a:p>
            <a:fld id="{5E4CF248-24C8-7D46-A296-CB8887E99471}" type="slidenum">
              <a:rPr lang="en-US" smtClean="0"/>
              <a:t>9</a:t>
            </a:fld>
            <a:endParaRPr lang="en-US" dirty="0"/>
          </a:p>
        </p:txBody>
      </p:sp>
    </p:spTree>
    <p:extLst>
      <p:ext uri="{BB962C8B-B14F-4D97-AF65-F5344CB8AC3E}">
        <p14:creationId xmlns:p14="http://schemas.microsoft.com/office/powerpoint/2010/main" val="767373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Phonemic awareness is the knowledge of the basic sounds (phonemes) of spoken language. Word analysis is the knowledge of the connection between written letters or letter combinations and the sounds they represent.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sym typeface="Symbol" charset="2"/>
              </a:rPr>
              <a:t></a:t>
            </a:r>
            <a:r>
              <a:rPr lang="en-US" sz="1200" kern="1200" dirty="0" smtClean="0">
                <a:solidFill>
                  <a:schemeClr val="tx1"/>
                </a:solidFill>
                <a:effectLst/>
                <a:latin typeface="+mn-lt"/>
                <a:ea typeface="+mn-ea"/>
                <a:cs typeface="+mn-cs"/>
              </a:rPr>
              <a:t>  Must be learned through reading and writing-not just acquired naturally </a:t>
            </a:r>
            <a:endParaRPr lang="en-US" dirty="0" smtClean="0"/>
          </a:p>
          <a:p>
            <a:endParaRPr lang="en-US" dirty="0"/>
          </a:p>
        </p:txBody>
      </p:sp>
      <p:sp>
        <p:nvSpPr>
          <p:cNvPr id="4" name="Slide Number Placeholder 3"/>
          <p:cNvSpPr>
            <a:spLocks noGrp="1"/>
          </p:cNvSpPr>
          <p:nvPr>
            <p:ph type="sldNum" sz="quarter" idx="10"/>
          </p:nvPr>
        </p:nvSpPr>
        <p:spPr/>
        <p:txBody>
          <a:bodyPr/>
          <a:lstStyle/>
          <a:p>
            <a:fld id="{5E4CF248-24C8-7D46-A296-CB8887E99471}" type="slidenum">
              <a:rPr lang="en-US" smtClean="0"/>
              <a:t>10</a:t>
            </a:fld>
            <a:endParaRPr lang="en-US" dirty="0"/>
          </a:p>
        </p:txBody>
      </p:sp>
    </p:spTree>
    <p:extLst>
      <p:ext uri="{BB962C8B-B14F-4D97-AF65-F5344CB8AC3E}">
        <p14:creationId xmlns:p14="http://schemas.microsoft.com/office/powerpoint/2010/main" val="1797164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43210962-CE82-C340-89DC-CD9CF170F2ED}" type="datetimeFigureOut">
              <a:rPr lang="en-US" smtClean="0"/>
              <a:t>8/24/17</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D5BE1C1B-C793-F24D-9680-9E51982491E0}"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3210962-CE82-C340-89DC-CD9CF170F2ED}" type="datetimeFigureOut">
              <a:rPr lang="en-US" smtClean="0"/>
              <a:t>8/24/17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BE1C1B-C793-F24D-9680-9E51982491E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3210962-CE82-C340-89DC-CD9CF170F2ED}" type="datetimeFigureOut">
              <a:rPr lang="en-US" smtClean="0"/>
              <a:t>8/24/17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BE1C1B-C793-F24D-9680-9E51982491E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3210962-CE82-C340-89DC-CD9CF170F2ED}" type="datetimeFigureOut">
              <a:rPr lang="en-US" smtClean="0"/>
              <a:t>8/24/17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BE1C1B-C793-F24D-9680-9E51982491E0}"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43210962-CE82-C340-89DC-CD9CF170F2ED}" type="datetimeFigureOut">
              <a:rPr lang="en-US" smtClean="0"/>
              <a:t>8/24/17</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D5BE1C1B-C793-F24D-9680-9E51982491E0}"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3210962-CE82-C340-89DC-CD9CF170F2ED}" type="datetimeFigureOut">
              <a:rPr lang="en-US" smtClean="0"/>
              <a:t>8/24/17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BE1C1B-C793-F24D-9680-9E51982491E0}"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3210962-CE82-C340-89DC-CD9CF170F2ED}" type="datetimeFigureOut">
              <a:rPr lang="en-US" smtClean="0"/>
              <a:t>8/24/17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BE1C1B-C793-F24D-9680-9E51982491E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3210962-CE82-C340-89DC-CD9CF170F2ED}" type="datetimeFigureOut">
              <a:rPr lang="en-US" smtClean="0"/>
              <a:t>8/24/17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BE1C1B-C793-F24D-9680-9E51982491E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210962-CE82-C340-89DC-CD9CF170F2ED}" type="datetimeFigureOut">
              <a:rPr lang="en-US" smtClean="0"/>
              <a:t>8/24/17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BE1C1B-C793-F24D-9680-9E51982491E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43210962-CE82-C340-89DC-CD9CF170F2ED}" type="datetimeFigureOut">
              <a:rPr lang="en-US" smtClean="0"/>
              <a:t>8/24/17</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D5BE1C1B-C793-F24D-9680-9E51982491E0}" type="slidenum">
              <a:rPr lang="en-US" smtClean="0"/>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43210962-CE82-C340-89DC-CD9CF170F2ED}" type="datetimeFigureOut">
              <a:rPr lang="en-US" smtClean="0"/>
              <a:t>8/24/17</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D5BE1C1B-C793-F24D-9680-9E51982491E0}" type="slidenum">
              <a:rPr lang="en-US" smtClean="0"/>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43210962-CE82-C340-89DC-CD9CF170F2ED}" type="datetimeFigureOut">
              <a:rPr lang="en-US" smtClean="0"/>
              <a:t>8/24/17</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D5BE1C1B-C793-F24D-9680-9E51982491E0}" type="slidenum">
              <a:rPr lang="en-US" smtClean="0"/>
              <a:t>‹#›</a:t>
            </a:fld>
            <a:endParaRPr lang="en-US" dirty="0"/>
          </a:p>
        </p:txBody>
      </p:sp>
    </p:spTree>
    <p:extLst>
      <p:ext uri="{BB962C8B-B14F-4D97-AF65-F5344CB8AC3E}">
        <p14:creationId xmlns:p14="http://schemas.microsoft.com/office/powerpoint/2010/main" val="10247175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youtu.be/rjDpF0V_Qf0" TargetMode="External"/><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12.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stacyannegriffin@gmail.com" TargetMode="External"/><Relationship Id="rId3" Type="http://schemas.openxmlformats.org/officeDocument/2006/relationships/hyperlink" Target="mailto:wendyamcwhorter@gmail.com"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nces.ed.gov/pubs2006/2006483.pdf" TargetMode="External"/><Relationship Id="rId4" Type="http://schemas.openxmlformats.org/officeDocument/2006/relationships/hyperlink" Target="https://en.wikipedia.org/wiki/United_States_Department_of_Education" TargetMode="External"/><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Functional LITERACY</a:t>
            </a:r>
            <a:endParaRPr lang="en-US" dirty="0"/>
          </a:p>
        </p:txBody>
      </p:sp>
      <p:sp>
        <p:nvSpPr>
          <p:cNvPr id="3" name="Subtitle 2"/>
          <p:cNvSpPr>
            <a:spLocks noGrp="1"/>
          </p:cNvSpPr>
          <p:nvPr>
            <p:ph type="subTitle" idx="1"/>
          </p:nvPr>
        </p:nvSpPr>
        <p:spPr>
          <a:xfrm>
            <a:off x="2150365" y="4316931"/>
            <a:ext cx="7891272" cy="1522582"/>
          </a:xfrm>
        </p:spPr>
        <p:txBody>
          <a:bodyPr>
            <a:normAutofit/>
          </a:bodyPr>
          <a:lstStyle/>
          <a:p>
            <a:r>
              <a:rPr lang="en-US" altLang="en-US" i="1" dirty="0"/>
              <a:t>Stacy A. Griffin, Ed.D.</a:t>
            </a:r>
          </a:p>
          <a:p>
            <a:r>
              <a:rPr lang="en-US" altLang="en-US" i="1" dirty="0"/>
              <a:t>Wendy A. McWhorter, M.A.</a:t>
            </a:r>
          </a:p>
          <a:p>
            <a:r>
              <a:rPr lang="en-US" altLang="en-US" i="1" dirty="0"/>
              <a:t>Educators, Researchers, and Consultants </a:t>
            </a:r>
            <a:endParaRPr lang="en-US" altLang="en-US" dirty="0"/>
          </a:p>
          <a:p>
            <a:endParaRPr lang="en-US" dirty="0"/>
          </a:p>
        </p:txBody>
      </p:sp>
    </p:spTree>
    <p:extLst>
      <p:ext uri="{BB962C8B-B14F-4D97-AF65-F5344CB8AC3E}">
        <p14:creationId xmlns:p14="http://schemas.microsoft.com/office/powerpoint/2010/main" val="265954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Alphabetics?</a:t>
            </a:r>
            <a:endParaRPr lang="en-US" dirty="0"/>
          </a:p>
        </p:txBody>
      </p:sp>
      <p:sp>
        <p:nvSpPr>
          <p:cNvPr id="3" name="Content Placeholder 2"/>
          <p:cNvSpPr>
            <a:spLocks noGrp="1"/>
          </p:cNvSpPr>
          <p:nvPr>
            <p:ph idx="1"/>
          </p:nvPr>
        </p:nvSpPr>
        <p:spPr>
          <a:xfrm>
            <a:off x="1069848" y="1850065"/>
            <a:ext cx="10058400" cy="4572000"/>
          </a:xfrm>
        </p:spPr>
        <p:txBody>
          <a:bodyPr>
            <a:normAutofit fontScale="92500" lnSpcReduction="10000"/>
          </a:bodyPr>
          <a:lstStyle/>
          <a:p>
            <a:r>
              <a:rPr lang="en-US" sz="4000" dirty="0" smtClean="0"/>
              <a:t>“English </a:t>
            </a:r>
            <a:r>
              <a:rPr lang="en-US" sz="4000" dirty="0"/>
              <a:t>is an alphabetic language. The letters in its alphabet represent the sounds of spoken English. The process of using the written letters in an alphabet to represent meaningful spoken words is called alphabetics, and includes both </a:t>
            </a:r>
            <a:r>
              <a:rPr lang="en-US" sz="4000" dirty="0">
                <a:solidFill>
                  <a:srgbClr val="C00000"/>
                </a:solidFill>
              </a:rPr>
              <a:t>phonemic awareness </a:t>
            </a:r>
            <a:r>
              <a:rPr lang="en-US" sz="4000" dirty="0"/>
              <a:t>and </a:t>
            </a:r>
            <a:r>
              <a:rPr lang="en-US" sz="4000" dirty="0">
                <a:solidFill>
                  <a:srgbClr val="C00000"/>
                </a:solidFill>
              </a:rPr>
              <a:t>word </a:t>
            </a:r>
            <a:r>
              <a:rPr lang="en-US" sz="4000" dirty="0" smtClean="0">
                <a:solidFill>
                  <a:srgbClr val="C00000"/>
                </a:solidFill>
              </a:rPr>
              <a:t>analysis</a:t>
            </a:r>
            <a:r>
              <a:rPr lang="en-US" sz="4000" dirty="0" smtClean="0"/>
              <a:t>.”</a:t>
            </a:r>
          </a:p>
          <a:p>
            <a:pPr algn="r"/>
            <a:endParaRPr lang="en-US" sz="2200" dirty="0"/>
          </a:p>
          <a:p>
            <a:pPr algn="r"/>
            <a:r>
              <a:rPr lang="en-US" sz="2200" dirty="0" smtClean="0"/>
              <a:t>(Curtis &amp; Kruidenier, 2005)</a:t>
            </a:r>
            <a:endParaRPr lang="en-US" sz="2200" dirty="0"/>
          </a:p>
        </p:txBody>
      </p:sp>
    </p:spTree>
    <p:extLst>
      <p:ext uri="{BB962C8B-B14F-4D97-AF65-F5344CB8AC3E}">
        <p14:creationId xmlns:p14="http://schemas.microsoft.com/office/powerpoint/2010/main" val="1716023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Teach Alphabetics? </a:t>
            </a:r>
            <a:endParaRPr lang="en-US" dirty="0"/>
          </a:p>
        </p:txBody>
      </p:sp>
      <p:sp>
        <p:nvSpPr>
          <p:cNvPr id="3" name="Content Placeholder 2"/>
          <p:cNvSpPr>
            <a:spLocks noGrp="1"/>
          </p:cNvSpPr>
          <p:nvPr>
            <p:ph idx="1"/>
          </p:nvPr>
        </p:nvSpPr>
        <p:spPr>
          <a:xfrm>
            <a:off x="1069848" y="1743740"/>
            <a:ext cx="10058400" cy="4550734"/>
          </a:xfrm>
        </p:spPr>
        <p:txBody>
          <a:bodyPr>
            <a:normAutofit fontScale="92500" lnSpcReduction="20000"/>
          </a:bodyPr>
          <a:lstStyle/>
          <a:p>
            <a:r>
              <a:rPr lang="en-US" sz="4000" dirty="0" smtClean="0"/>
              <a:t>“</a:t>
            </a:r>
            <a:r>
              <a:rPr lang="en-US" sz="4000" dirty="0"/>
              <a:t>Phonemic awareness and word analysis help learners become familiar with how the English writing system </a:t>
            </a:r>
            <a:r>
              <a:rPr lang="en-US" sz="4000" dirty="0" smtClean="0"/>
              <a:t>works a </a:t>
            </a:r>
            <a:r>
              <a:rPr lang="en-US" sz="4000" dirty="0"/>
              <a:t>crucial step in learning to read. Students with good phonemic awareness know how to manipulate the individual sounds (phonemes) of spoken English. They know, for example, that the spoken word </a:t>
            </a:r>
            <a:r>
              <a:rPr lang="en-US" sz="4000" b="1" i="1" dirty="0"/>
              <a:t>cat</a:t>
            </a:r>
            <a:r>
              <a:rPr lang="en-US" sz="4000" dirty="0"/>
              <a:t> is made up of three sounds: </a:t>
            </a:r>
            <a:r>
              <a:rPr lang="en-US" sz="4000" b="1" i="1" dirty="0"/>
              <a:t>/c/-/a/-/t/</a:t>
            </a:r>
            <a:r>
              <a:rPr lang="en-US" sz="4000" dirty="0"/>
              <a:t>. </a:t>
            </a:r>
            <a:r>
              <a:rPr lang="en-US" sz="4000" dirty="0" smtClean="0"/>
              <a:t>”</a:t>
            </a:r>
          </a:p>
          <a:p>
            <a:pPr algn="r"/>
            <a:r>
              <a:rPr lang="en-US" dirty="0"/>
              <a:t>(Curtis &amp; Kruidenier, 2005)</a:t>
            </a:r>
          </a:p>
          <a:p>
            <a:endParaRPr lang="en-US" dirty="0"/>
          </a:p>
        </p:txBody>
      </p:sp>
    </p:spTree>
    <p:extLst>
      <p:ext uri="{BB962C8B-B14F-4D97-AF65-F5344CB8AC3E}">
        <p14:creationId xmlns:p14="http://schemas.microsoft.com/office/powerpoint/2010/main" val="1557027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Assess Alphabetics?</a:t>
            </a:r>
            <a:endParaRPr lang="en-US" dirty="0"/>
          </a:p>
        </p:txBody>
      </p:sp>
      <p:sp>
        <p:nvSpPr>
          <p:cNvPr id="3" name="Content Placeholder 2"/>
          <p:cNvSpPr>
            <a:spLocks noGrp="1"/>
          </p:cNvSpPr>
          <p:nvPr>
            <p:ph idx="1"/>
          </p:nvPr>
        </p:nvSpPr>
        <p:spPr/>
        <p:txBody>
          <a:bodyPr>
            <a:normAutofit fontScale="85000" lnSpcReduction="20000"/>
          </a:bodyPr>
          <a:lstStyle/>
          <a:p>
            <a:r>
              <a:rPr lang="en-US" sz="4000" dirty="0" smtClean="0"/>
              <a:t>“</a:t>
            </a:r>
            <a:r>
              <a:rPr lang="en-US" sz="4000" dirty="0"/>
              <a:t>Phonemic awareness is assessed </a:t>
            </a:r>
            <a:r>
              <a:rPr lang="en-US" sz="4000" b="1" i="1" dirty="0"/>
              <a:t>orally</a:t>
            </a:r>
            <a:r>
              <a:rPr lang="en-US" sz="4000" dirty="0"/>
              <a:t> through tasks that ask learners to demonstrate their ability to manipulate the sounds in spoken words. The National Reading Panel (NRP, 2000, p. 2-10) provides the following summary of these kinds of tasks</a:t>
            </a:r>
            <a:r>
              <a:rPr lang="en-US" sz="4000" dirty="0" smtClean="0"/>
              <a:t>.” </a:t>
            </a:r>
            <a:r>
              <a:rPr lang="en-US" sz="2200" dirty="0"/>
              <a:t>(Curtis &amp; Kruidenier, 2005)</a:t>
            </a:r>
          </a:p>
          <a:p>
            <a:endParaRPr lang="en-US" sz="4000" dirty="0" smtClean="0"/>
          </a:p>
          <a:p>
            <a:r>
              <a:rPr lang="en-US" sz="4000" dirty="0" smtClean="0"/>
              <a:t>(See following slides for list)</a:t>
            </a:r>
          </a:p>
          <a:p>
            <a:endParaRPr lang="en-US" sz="3200" dirty="0"/>
          </a:p>
        </p:txBody>
      </p:sp>
    </p:spTree>
    <p:extLst>
      <p:ext uri="{BB962C8B-B14F-4D97-AF65-F5344CB8AC3E}">
        <p14:creationId xmlns:p14="http://schemas.microsoft.com/office/powerpoint/2010/main" val="1495636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Alphabetics</a:t>
            </a:r>
            <a:endParaRPr lang="en-US" dirty="0"/>
          </a:p>
        </p:txBody>
      </p:sp>
      <p:sp>
        <p:nvSpPr>
          <p:cNvPr id="3" name="Content Placeholder 2"/>
          <p:cNvSpPr>
            <a:spLocks noGrp="1"/>
          </p:cNvSpPr>
          <p:nvPr>
            <p:ph idx="1"/>
          </p:nvPr>
        </p:nvSpPr>
        <p:spPr>
          <a:xfrm>
            <a:off x="1069848" y="1765005"/>
            <a:ext cx="10058400" cy="4407195"/>
          </a:xfrm>
        </p:spPr>
        <p:txBody>
          <a:bodyPr>
            <a:normAutofit fontScale="77500" lnSpcReduction="20000"/>
          </a:bodyPr>
          <a:lstStyle/>
          <a:p>
            <a:r>
              <a:rPr lang="en-US" sz="3800" b="1" dirty="0"/>
              <a:t>Phoneme isolation:</a:t>
            </a:r>
            <a:r>
              <a:rPr lang="en-US" sz="3800" dirty="0"/>
              <a:t> recognizing individual sounds in words, for example, "Tell me the first sound in </a:t>
            </a:r>
            <a:r>
              <a:rPr lang="en-US" sz="3800" b="1" i="1" dirty="0"/>
              <a:t>paste</a:t>
            </a:r>
            <a:r>
              <a:rPr lang="en-US" sz="3800" dirty="0"/>
              <a:t>." </a:t>
            </a:r>
            <a:r>
              <a:rPr lang="en-US" sz="3800" b="1" i="1" dirty="0"/>
              <a:t>(/p/)</a:t>
            </a:r>
            <a:endParaRPr lang="en-US" sz="3800" dirty="0"/>
          </a:p>
          <a:p>
            <a:r>
              <a:rPr lang="en-US" sz="3800" b="1" i="1" dirty="0"/>
              <a:t>Phoneme identity:</a:t>
            </a:r>
            <a:r>
              <a:rPr lang="en-US" sz="3800" dirty="0"/>
              <a:t> recognizing the common sound in different words, for example, "Tell me the sound that is the same in </a:t>
            </a:r>
            <a:r>
              <a:rPr lang="en-US" sz="3800" b="1" i="1" dirty="0"/>
              <a:t>bike, boy</a:t>
            </a:r>
            <a:r>
              <a:rPr lang="en-US" sz="3800" dirty="0"/>
              <a:t>, and </a:t>
            </a:r>
            <a:r>
              <a:rPr lang="en-US" sz="3800" b="1" i="1" dirty="0"/>
              <a:t>bell</a:t>
            </a:r>
            <a:r>
              <a:rPr lang="en-US" sz="3800" dirty="0"/>
              <a:t>." </a:t>
            </a:r>
            <a:r>
              <a:rPr lang="en-US" sz="3800" b="1" i="1" dirty="0"/>
              <a:t>(/b/)</a:t>
            </a:r>
            <a:endParaRPr lang="en-US" sz="3800" dirty="0"/>
          </a:p>
          <a:p>
            <a:r>
              <a:rPr lang="en-US" sz="3800" b="1" i="1" dirty="0"/>
              <a:t>Phoneme categorization:</a:t>
            </a:r>
            <a:r>
              <a:rPr lang="en-US" sz="3800" dirty="0"/>
              <a:t> recognizing the odd sounding word in a sequence of three or four words, for example, "Which word does not belong? </a:t>
            </a:r>
            <a:r>
              <a:rPr lang="en-US" sz="3800" b="1" i="1" dirty="0"/>
              <a:t>bus, bun, rug.</a:t>
            </a:r>
            <a:r>
              <a:rPr lang="en-US" sz="3800" dirty="0"/>
              <a:t>" </a:t>
            </a:r>
            <a:r>
              <a:rPr lang="en-US" sz="3800" b="1" i="1" dirty="0"/>
              <a:t>(rug)</a:t>
            </a:r>
            <a:endParaRPr lang="en-US" sz="3800" dirty="0"/>
          </a:p>
          <a:p>
            <a:pPr algn="r"/>
            <a:r>
              <a:rPr lang="en-US" dirty="0"/>
              <a:t>(Curtis &amp; Kruidenier, 2005)</a:t>
            </a:r>
          </a:p>
          <a:p>
            <a:endParaRPr lang="en-US" dirty="0"/>
          </a:p>
        </p:txBody>
      </p:sp>
    </p:spTree>
    <p:extLst>
      <p:ext uri="{BB962C8B-B14F-4D97-AF65-F5344CB8AC3E}">
        <p14:creationId xmlns:p14="http://schemas.microsoft.com/office/powerpoint/2010/main" val="8957638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Alphabetics</a:t>
            </a:r>
            <a:endParaRPr lang="en-US" dirty="0"/>
          </a:p>
        </p:txBody>
      </p:sp>
      <p:sp>
        <p:nvSpPr>
          <p:cNvPr id="3" name="Content Placeholder 2"/>
          <p:cNvSpPr>
            <a:spLocks noGrp="1"/>
          </p:cNvSpPr>
          <p:nvPr>
            <p:ph idx="1"/>
          </p:nvPr>
        </p:nvSpPr>
        <p:spPr>
          <a:xfrm>
            <a:off x="1069848" y="1765005"/>
            <a:ext cx="10058400" cy="4407195"/>
          </a:xfrm>
        </p:spPr>
        <p:txBody>
          <a:bodyPr>
            <a:normAutofit fontScale="62500" lnSpcReduction="20000"/>
          </a:bodyPr>
          <a:lstStyle/>
          <a:p>
            <a:r>
              <a:rPr lang="en-US" sz="4100" b="1" i="1" dirty="0"/>
              <a:t>Phoneme blending:</a:t>
            </a:r>
            <a:r>
              <a:rPr lang="en-US" sz="4100" dirty="0"/>
              <a:t> listening to a sequence of separately spoken sounds and combining them to form a recognizable word. For example, "What word is </a:t>
            </a:r>
            <a:r>
              <a:rPr lang="en-US" sz="4100" b="1" i="1" dirty="0"/>
              <a:t>/s/ /k/ /u/ /1/</a:t>
            </a:r>
            <a:r>
              <a:rPr lang="en-US" sz="4100" dirty="0"/>
              <a:t>?" </a:t>
            </a:r>
            <a:r>
              <a:rPr lang="en-US" sz="4100" b="1" i="1" dirty="0"/>
              <a:t>(school)</a:t>
            </a:r>
            <a:endParaRPr lang="en-US" sz="4100" dirty="0"/>
          </a:p>
          <a:p>
            <a:r>
              <a:rPr lang="en-US" sz="4100" b="1" i="1" dirty="0"/>
              <a:t>Phoneme segmentation:</a:t>
            </a:r>
            <a:r>
              <a:rPr lang="en-US" sz="4100" dirty="0"/>
              <a:t> breaking a word into its sounds by tapping out or counting the sounds, or by pronouncing and positioning a marker for each sound, for example, "How many sounds are there in </a:t>
            </a:r>
            <a:r>
              <a:rPr lang="en-US" sz="4100" b="1" i="1" dirty="0"/>
              <a:t>ship</a:t>
            </a:r>
            <a:r>
              <a:rPr lang="en-US" sz="4100" dirty="0"/>
              <a:t>?" (three: </a:t>
            </a:r>
            <a:r>
              <a:rPr lang="en-US" sz="4100" b="1" i="1" dirty="0"/>
              <a:t>/sh/ /i/ /p/</a:t>
            </a:r>
            <a:r>
              <a:rPr lang="en-US" sz="4100" dirty="0"/>
              <a:t>)</a:t>
            </a:r>
          </a:p>
          <a:p>
            <a:r>
              <a:rPr lang="en-US" sz="4100" b="1" i="1" dirty="0"/>
              <a:t>Phoneme deletion:</a:t>
            </a:r>
            <a:r>
              <a:rPr lang="en-US" sz="4100" dirty="0"/>
              <a:t> recognizing what word remains when a specified phoneme is removed, for example, "What is smile without the </a:t>
            </a:r>
            <a:r>
              <a:rPr lang="en-US" sz="4100" b="1" i="1" dirty="0"/>
              <a:t>/s/</a:t>
            </a:r>
            <a:r>
              <a:rPr lang="en-US" sz="4100" dirty="0"/>
              <a:t>?" </a:t>
            </a:r>
            <a:r>
              <a:rPr lang="en-US" sz="4100" b="1" i="1" dirty="0"/>
              <a:t>(mile</a:t>
            </a:r>
            <a:r>
              <a:rPr lang="en-US" sz="4100" b="1" i="1" dirty="0" smtClean="0"/>
              <a:t>) </a:t>
            </a:r>
            <a:r>
              <a:rPr lang="en-US" sz="2600" dirty="0"/>
              <a:t>(Curtis &amp; Kruidenier, 2005)</a:t>
            </a:r>
          </a:p>
          <a:p>
            <a:endParaRPr lang="en-US" sz="3600" dirty="0"/>
          </a:p>
          <a:p>
            <a:endParaRPr lang="en-US" dirty="0"/>
          </a:p>
        </p:txBody>
      </p:sp>
    </p:spTree>
    <p:extLst>
      <p:ext uri="{BB962C8B-B14F-4D97-AF65-F5344CB8AC3E}">
        <p14:creationId xmlns:p14="http://schemas.microsoft.com/office/powerpoint/2010/main" val="12423589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Alphabetics</a:t>
            </a:r>
            <a:endParaRPr lang="en-US" dirty="0"/>
          </a:p>
        </p:txBody>
      </p:sp>
      <p:sp>
        <p:nvSpPr>
          <p:cNvPr id="3" name="Content Placeholder 2"/>
          <p:cNvSpPr>
            <a:spLocks noGrp="1"/>
          </p:cNvSpPr>
          <p:nvPr>
            <p:ph idx="1"/>
          </p:nvPr>
        </p:nvSpPr>
        <p:spPr>
          <a:xfrm>
            <a:off x="1069848" y="1765005"/>
            <a:ext cx="10058400" cy="4407195"/>
          </a:xfrm>
        </p:spPr>
        <p:txBody>
          <a:bodyPr>
            <a:normAutofit fontScale="92500"/>
          </a:bodyPr>
          <a:lstStyle/>
          <a:p>
            <a:r>
              <a:rPr lang="en-US" sz="3600" dirty="0" smtClean="0"/>
              <a:t>Word Analysis</a:t>
            </a:r>
            <a:endParaRPr lang="en-US" sz="3600" dirty="0"/>
          </a:p>
          <a:p>
            <a:pPr lvl="1"/>
            <a:r>
              <a:rPr lang="en-US" sz="3600" dirty="0"/>
              <a:t>"What sounds do these letters make: </a:t>
            </a:r>
            <a:r>
              <a:rPr lang="en-US" sz="3600" b="1" i="1" dirty="0"/>
              <a:t>b, d, f</a:t>
            </a:r>
            <a:r>
              <a:rPr lang="en-US" sz="3600" dirty="0"/>
              <a:t>?" </a:t>
            </a:r>
          </a:p>
          <a:p>
            <a:pPr lvl="1"/>
            <a:r>
              <a:rPr lang="en-US" sz="3600" dirty="0"/>
              <a:t>"What is the short vowel sound made by these letters: </a:t>
            </a:r>
            <a:r>
              <a:rPr lang="en-US" sz="3600" b="1" i="1" dirty="0"/>
              <a:t>a, e, i</a:t>
            </a:r>
            <a:r>
              <a:rPr lang="en-US" sz="3600" dirty="0"/>
              <a:t>?"</a:t>
            </a:r>
          </a:p>
          <a:p>
            <a:pPr lvl="1"/>
            <a:r>
              <a:rPr lang="en-US" sz="3600" dirty="0"/>
              <a:t>"What sounds do these letters make: </a:t>
            </a:r>
            <a:r>
              <a:rPr lang="en-US" sz="3600" b="1" i="1" dirty="0"/>
              <a:t>ch, ck, oa, ee</a:t>
            </a:r>
            <a:r>
              <a:rPr lang="en-US" sz="3600" dirty="0"/>
              <a:t>?"</a:t>
            </a:r>
          </a:p>
          <a:p>
            <a:pPr lvl="1"/>
            <a:r>
              <a:rPr lang="en-US" sz="3600" dirty="0"/>
              <a:t>"What sounds do these letters make: </a:t>
            </a:r>
            <a:r>
              <a:rPr lang="en-US" sz="3600" b="1" i="1" dirty="0"/>
              <a:t>br, st, str, at, am</a:t>
            </a:r>
            <a:r>
              <a:rPr lang="en-US" sz="3600" dirty="0" smtClean="0"/>
              <a:t>?” </a:t>
            </a:r>
            <a:r>
              <a:rPr lang="en-US" sz="2000" dirty="0"/>
              <a:t>(Curtis &amp; Kruidenier, 2005)</a:t>
            </a:r>
          </a:p>
          <a:p>
            <a:pPr lvl="1"/>
            <a:endParaRPr lang="en-US" sz="3600" dirty="0"/>
          </a:p>
          <a:p>
            <a:endParaRPr lang="en-US" dirty="0"/>
          </a:p>
        </p:txBody>
      </p:sp>
    </p:spTree>
    <p:extLst>
      <p:ext uri="{BB962C8B-B14F-4D97-AF65-F5344CB8AC3E}">
        <p14:creationId xmlns:p14="http://schemas.microsoft.com/office/powerpoint/2010/main" val="3434400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Teach Alphabetics?</a:t>
            </a:r>
            <a:endParaRPr lang="en-US" dirty="0"/>
          </a:p>
        </p:txBody>
      </p:sp>
      <p:sp>
        <p:nvSpPr>
          <p:cNvPr id="3" name="Content Placeholder 2"/>
          <p:cNvSpPr>
            <a:spLocks noGrp="1"/>
          </p:cNvSpPr>
          <p:nvPr>
            <p:ph idx="1"/>
          </p:nvPr>
        </p:nvSpPr>
        <p:spPr>
          <a:xfrm>
            <a:off x="1069848" y="1871329"/>
            <a:ext cx="10058400" cy="4550735"/>
          </a:xfrm>
        </p:spPr>
        <p:txBody>
          <a:bodyPr>
            <a:normAutofit/>
          </a:bodyPr>
          <a:lstStyle/>
          <a:p>
            <a:r>
              <a:rPr lang="en-US" sz="3600" dirty="0" smtClean="0"/>
              <a:t>Phoneme Blending</a:t>
            </a:r>
          </a:p>
          <a:p>
            <a:r>
              <a:rPr lang="en-US" sz="3600" dirty="0" smtClean="0"/>
              <a:t>Phoneme Segmentation</a:t>
            </a:r>
          </a:p>
          <a:p>
            <a:r>
              <a:rPr lang="en-US" sz="3600" dirty="0" smtClean="0"/>
              <a:t>Syllable-Based Instruction</a:t>
            </a:r>
          </a:p>
          <a:p>
            <a:r>
              <a:rPr lang="en-US" sz="3600" dirty="0" smtClean="0"/>
              <a:t>Word Families</a:t>
            </a:r>
          </a:p>
          <a:p>
            <a:r>
              <a:rPr lang="en-US" sz="3600" dirty="0" smtClean="0"/>
              <a:t>Language Experience Approach (LEA)</a:t>
            </a:r>
          </a:p>
          <a:p>
            <a:r>
              <a:rPr lang="en-US" sz="3600" dirty="0" smtClean="0"/>
              <a:t>Skywriting</a:t>
            </a:r>
          </a:p>
          <a:p>
            <a:pPr lvl="1" algn="r"/>
            <a:r>
              <a:rPr lang="en-US" sz="2000" dirty="0" smtClean="0"/>
              <a:t>(Ianiro, 2007)</a:t>
            </a:r>
            <a:endParaRPr lang="en-US" sz="2000" dirty="0"/>
          </a:p>
        </p:txBody>
      </p:sp>
    </p:spTree>
    <p:extLst>
      <p:ext uri="{BB962C8B-B14F-4D97-AF65-F5344CB8AC3E}">
        <p14:creationId xmlns:p14="http://schemas.microsoft.com/office/powerpoint/2010/main" val="18191951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Alphabetics Activity!</a:t>
            </a:r>
            <a:endParaRPr lang="en-US" dirty="0"/>
          </a:p>
        </p:txBody>
      </p:sp>
      <p:sp>
        <p:nvSpPr>
          <p:cNvPr id="3" name="Content Placeholder 2"/>
          <p:cNvSpPr>
            <a:spLocks noGrp="1"/>
          </p:cNvSpPr>
          <p:nvPr>
            <p:ph idx="1"/>
          </p:nvPr>
        </p:nvSpPr>
        <p:spPr/>
        <p:txBody>
          <a:bodyPr>
            <a:normAutofit/>
          </a:bodyPr>
          <a:lstStyle/>
          <a:p>
            <a:r>
              <a:rPr lang="en-US" sz="4000" dirty="0" smtClean="0"/>
              <a:t>Make and Take!</a:t>
            </a:r>
          </a:p>
          <a:p>
            <a:r>
              <a:rPr lang="en-US" sz="4000" dirty="0" smtClean="0"/>
              <a:t>What words do your students need to know to become functionally literate?</a:t>
            </a:r>
            <a:endParaRPr lang="en-US" sz="4000" dirty="0"/>
          </a:p>
          <a:p>
            <a:pPr marL="0" indent="0">
              <a:buNone/>
            </a:pPr>
            <a:endParaRPr lang="en-US" sz="4000" dirty="0" smtClean="0"/>
          </a:p>
        </p:txBody>
      </p:sp>
      <p:pic>
        <p:nvPicPr>
          <p:cNvPr id="4" name="Picture 3"/>
          <p:cNvPicPr>
            <a:picLocks noChangeAspect="1"/>
          </p:cNvPicPr>
          <p:nvPr/>
        </p:nvPicPr>
        <p:blipFill>
          <a:blip r:embed="rId3"/>
          <a:stretch>
            <a:fillRect/>
          </a:stretch>
        </p:blipFill>
        <p:spPr>
          <a:xfrm>
            <a:off x="3872023" y="4294632"/>
            <a:ext cx="3810000" cy="1905000"/>
          </a:xfrm>
          <a:prstGeom prst="rect">
            <a:avLst/>
          </a:prstGeom>
        </p:spPr>
      </p:pic>
    </p:spTree>
    <p:extLst>
      <p:ext uri="{BB962C8B-B14F-4D97-AF65-F5344CB8AC3E}">
        <p14:creationId xmlns:p14="http://schemas.microsoft.com/office/powerpoint/2010/main" val="9896186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Alphabetics: Implications</a:t>
            </a:r>
            <a:endParaRPr lang="en-US" dirty="0"/>
          </a:p>
        </p:txBody>
      </p:sp>
      <p:sp>
        <p:nvSpPr>
          <p:cNvPr id="3" name="Content Placeholder 2"/>
          <p:cNvSpPr>
            <a:spLocks noGrp="1"/>
          </p:cNvSpPr>
          <p:nvPr>
            <p:ph idx="1"/>
          </p:nvPr>
        </p:nvSpPr>
        <p:spPr/>
        <p:txBody>
          <a:bodyPr>
            <a:normAutofit lnSpcReduction="10000"/>
          </a:bodyPr>
          <a:lstStyle/>
          <a:p>
            <a:r>
              <a:rPr lang="en-US" sz="3600" dirty="0" smtClean="0"/>
              <a:t>“</a:t>
            </a:r>
            <a:r>
              <a:rPr lang="en-US" sz="3600" dirty="0"/>
              <a:t>Alphabetics can be improved by participation in adult education (42, 43), and </a:t>
            </a:r>
            <a:r>
              <a:rPr lang="en-US" sz="3600" b="1" dirty="0"/>
              <a:t>explicit instruction </a:t>
            </a:r>
            <a:r>
              <a:rPr lang="en-US" sz="3600" dirty="0"/>
              <a:t>may be the best way to accomplish this (45). </a:t>
            </a:r>
            <a:r>
              <a:rPr lang="en-US" sz="3600" b="1" dirty="0"/>
              <a:t>Explicit instruction </a:t>
            </a:r>
            <a:r>
              <a:rPr lang="en-US" sz="3600" dirty="0"/>
              <a:t>consists of direct teaching of letter-sound relationships in a clearly defined sequence</a:t>
            </a:r>
            <a:r>
              <a:rPr lang="en-US" sz="3600" dirty="0" smtClean="0"/>
              <a:t>.” </a:t>
            </a:r>
          </a:p>
          <a:p>
            <a:pPr algn="r"/>
            <a:r>
              <a:rPr lang="en-US" dirty="0"/>
              <a:t>(Curtis &amp; Kruidenier, 2005)</a:t>
            </a:r>
          </a:p>
          <a:p>
            <a:endParaRPr lang="en-US" sz="3200" dirty="0" smtClean="0"/>
          </a:p>
        </p:txBody>
      </p:sp>
    </p:spTree>
    <p:extLst>
      <p:ext uri="{BB962C8B-B14F-4D97-AF65-F5344CB8AC3E}">
        <p14:creationId xmlns:p14="http://schemas.microsoft.com/office/powerpoint/2010/main" val="15441577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smtClean="0"/>
              <a:t>Fluency?</a:t>
            </a:r>
            <a:endParaRPr lang="en-US" dirty="0"/>
          </a:p>
        </p:txBody>
      </p:sp>
      <p:sp>
        <p:nvSpPr>
          <p:cNvPr id="3" name="Content Placeholder 2"/>
          <p:cNvSpPr>
            <a:spLocks noGrp="1"/>
          </p:cNvSpPr>
          <p:nvPr>
            <p:ph idx="1"/>
          </p:nvPr>
        </p:nvSpPr>
        <p:spPr/>
        <p:txBody>
          <a:bodyPr>
            <a:normAutofit fontScale="92500" lnSpcReduction="20000"/>
          </a:bodyPr>
          <a:lstStyle/>
          <a:p>
            <a:r>
              <a:rPr lang="en-US" sz="4000" dirty="0" smtClean="0"/>
              <a:t>“</a:t>
            </a:r>
            <a:r>
              <a:rPr lang="en-US" sz="4000" dirty="0"/>
              <a:t>Fluency is the ability to read with efficiency and ease. Fluent readers can read quickly and accurately and with appropriate rhythm, intonation, and expression</a:t>
            </a:r>
            <a:r>
              <a:rPr lang="en-US" sz="4000" dirty="0" smtClean="0"/>
              <a:t>.”</a:t>
            </a:r>
          </a:p>
          <a:p>
            <a:endParaRPr lang="en-US" dirty="0"/>
          </a:p>
          <a:p>
            <a:endParaRPr lang="en-US" dirty="0" smtClean="0"/>
          </a:p>
          <a:p>
            <a:endParaRPr lang="en-US" dirty="0"/>
          </a:p>
          <a:p>
            <a:pPr algn="r"/>
            <a:r>
              <a:rPr lang="en-US" dirty="0" smtClean="0"/>
              <a:t>(</a:t>
            </a:r>
            <a:r>
              <a:rPr lang="en-US" dirty="0"/>
              <a:t>Curtis &amp; Kruidenier, 2005)</a:t>
            </a:r>
          </a:p>
          <a:p>
            <a:endParaRPr lang="en-US" dirty="0"/>
          </a:p>
        </p:txBody>
      </p:sp>
    </p:spTree>
    <p:extLst>
      <p:ext uri="{BB962C8B-B14F-4D97-AF65-F5344CB8AC3E}">
        <p14:creationId xmlns:p14="http://schemas.microsoft.com/office/powerpoint/2010/main" val="5056525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1069848" y="1658679"/>
            <a:ext cx="10058400" cy="4513521"/>
          </a:xfrm>
        </p:spPr>
        <p:txBody>
          <a:bodyPr>
            <a:normAutofit/>
          </a:bodyPr>
          <a:lstStyle/>
          <a:p>
            <a:r>
              <a:rPr lang="en-US" sz="2800" dirty="0" smtClean="0"/>
              <a:t>Opening Activity</a:t>
            </a:r>
          </a:p>
          <a:p>
            <a:r>
              <a:rPr lang="en-US" sz="2800" dirty="0" smtClean="0"/>
              <a:t>Overview of Functional Literacy</a:t>
            </a:r>
          </a:p>
          <a:p>
            <a:r>
              <a:rPr lang="en-US" sz="2800" dirty="0" smtClean="0"/>
              <a:t>Research Based Principles</a:t>
            </a:r>
          </a:p>
          <a:p>
            <a:pPr lvl="2"/>
            <a:r>
              <a:rPr lang="en-US" sz="2600" dirty="0" smtClean="0"/>
              <a:t>Strategy</a:t>
            </a:r>
          </a:p>
          <a:p>
            <a:pPr lvl="2"/>
            <a:r>
              <a:rPr lang="en-US" sz="2600" dirty="0" smtClean="0"/>
              <a:t>Assessment</a:t>
            </a:r>
          </a:p>
          <a:p>
            <a:pPr lvl="2"/>
            <a:r>
              <a:rPr lang="en-US" sz="2600" dirty="0" smtClean="0"/>
              <a:t>Teaching </a:t>
            </a:r>
          </a:p>
          <a:p>
            <a:pPr lvl="2"/>
            <a:r>
              <a:rPr lang="en-US" sz="2600" dirty="0" smtClean="0"/>
              <a:t>Activity</a:t>
            </a:r>
          </a:p>
          <a:p>
            <a:pPr lvl="2"/>
            <a:r>
              <a:rPr lang="en-US" sz="2600" dirty="0" smtClean="0"/>
              <a:t>Implications</a:t>
            </a:r>
            <a:endParaRPr lang="en-US" sz="2600" dirty="0"/>
          </a:p>
          <a:p>
            <a:r>
              <a:rPr lang="en-US" sz="2800" dirty="0" smtClean="0"/>
              <a:t>Closure</a:t>
            </a:r>
            <a:endParaRPr lang="en-US" sz="2800" dirty="0"/>
          </a:p>
        </p:txBody>
      </p:sp>
    </p:spTree>
    <p:extLst>
      <p:ext uri="{BB962C8B-B14F-4D97-AF65-F5344CB8AC3E}">
        <p14:creationId xmlns:p14="http://schemas.microsoft.com/office/powerpoint/2010/main" val="6946378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Teach Fluency?</a:t>
            </a:r>
            <a:endParaRPr lang="en-US" dirty="0"/>
          </a:p>
        </p:txBody>
      </p:sp>
      <p:sp>
        <p:nvSpPr>
          <p:cNvPr id="3" name="Content Placeholder 2"/>
          <p:cNvSpPr>
            <a:spLocks noGrp="1"/>
          </p:cNvSpPr>
          <p:nvPr>
            <p:ph idx="1"/>
          </p:nvPr>
        </p:nvSpPr>
        <p:spPr/>
        <p:txBody>
          <a:bodyPr>
            <a:normAutofit fontScale="92500" lnSpcReduction="20000"/>
          </a:bodyPr>
          <a:lstStyle/>
          <a:p>
            <a:r>
              <a:rPr lang="en-US" sz="3600" dirty="0" smtClean="0"/>
              <a:t>“</a:t>
            </a:r>
            <a:r>
              <a:rPr lang="en-US" sz="3600" dirty="0"/>
              <a:t>Without fluency, readers attend more to decoding than to understanding the meaning of what they are reading. Fluency promotes </a:t>
            </a:r>
            <a:r>
              <a:rPr lang="en-US" sz="3600" dirty="0" smtClean="0"/>
              <a:t>comprehension. Fluent </a:t>
            </a:r>
            <a:r>
              <a:rPr lang="en-US" sz="3600" dirty="0"/>
              <a:t>reading also signals that readers are pausing at appropriate points to make sense of the text. When a reader can reproduce the rhythm intended by the author, he or she can grasp the meaning more easily</a:t>
            </a:r>
            <a:r>
              <a:rPr lang="en-US" sz="3600" dirty="0" smtClean="0"/>
              <a:t>.”</a:t>
            </a:r>
          </a:p>
          <a:p>
            <a:pPr algn="r"/>
            <a:r>
              <a:rPr lang="en-US" dirty="0" smtClean="0"/>
              <a:t>(</a:t>
            </a:r>
            <a:r>
              <a:rPr lang="en-US" dirty="0"/>
              <a:t>Curtis &amp; Kruidenier, 2005</a:t>
            </a:r>
            <a:r>
              <a:rPr lang="en-US" dirty="0" smtClean="0"/>
              <a:t>)</a:t>
            </a:r>
            <a:endParaRPr lang="en-US" dirty="0"/>
          </a:p>
        </p:txBody>
      </p:sp>
    </p:spTree>
    <p:extLst>
      <p:ext uri="{BB962C8B-B14F-4D97-AF65-F5344CB8AC3E}">
        <p14:creationId xmlns:p14="http://schemas.microsoft.com/office/powerpoint/2010/main" val="10879384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Assess Fluency?</a:t>
            </a:r>
            <a:endParaRPr lang="en-US" dirty="0"/>
          </a:p>
        </p:txBody>
      </p:sp>
      <p:sp>
        <p:nvSpPr>
          <p:cNvPr id="3" name="Content Placeholder 2"/>
          <p:cNvSpPr>
            <a:spLocks noGrp="1"/>
          </p:cNvSpPr>
          <p:nvPr>
            <p:ph idx="1"/>
          </p:nvPr>
        </p:nvSpPr>
        <p:spPr/>
        <p:txBody>
          <a:bodyPr>
            <a:normAutofit lnSpcReduction="10000"/>
          </a:bodyPr>
          <a:lstStyle/>
          <a:p>
            <a:r>
              <a:rPr lang="en-US" sz="3600" dirty="0" smtClean="0"/>
              <a:t>“</a:t>
            </a:r>
            <a:r>
              <a:rPr lang="en-US" sz="3600" dirty="0"/>
              <a:t>Reading fluency can be measured formally with standardized tests, or informally with reading inventories, miscue analyses, pausing indices, or measures of rate. Typically, a student reads aloud while the teacher observes and records reading accuracy and reading rate</a:t>
            </a:r>
            <a:r>
              <a:rPr lang="en-US" sz="3600" dirty="0" smtClean="0"/>
              <a:t>.”</a:t>
            </a:r>
          </a:p>
          <a:p>
            <a:pPr algn="r"/>
            <a:r>
              <a:rPr lang="en-US" dirty="0"/>
              <a:t>(Curtis &amp; Kruidenier, 2005)</a:t>
            </a:r>
          </a:p>
          <a:p>
            <a:endParaRPr lang="en-US" dirty="0"/>
          </a:p>
        </p:txBody>
      </p:sp>
    </p:spTree>
    <p:extLst>
      <p:ext uri="{BB962C8B-B14F-4D97-AF65-F5344CB8AC3E}">
        <p14:creationId xmlns:p14="http://schemas.microsoft.com/office/powerpoint/2010/main" val="1000599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Teach Fluency? </a:t>
            </a:r>
            <a:endParaRPr lang="en-US" dirty="0"/>
          </a:p>
        </p:txBody>
      </p:sp>
      <p:sp>
        <p:nvSpPr>
          <p:cNvPr id="3" name="Content Placeholder 2"/>
          <p:cNvSpPr>
            <a:spLocks noGrp="1"/>
          </p:cNvSpPr>
          <p:nvPr>
            <p:ph idx="1"/>
          </p:nvPr>
        </p:nvSpPr>
        <p:spPr/>
        <p:txBody>
          <a:bodyPr>
            <a:normAutofit/>
          </a:bodyPr>
          <a:lstStyle/>
          <a:p>
            <a:r>
              <a:rPr lang="en-US" sz="3600" dirty="0" smtClean="0"/>
              <a:t>Model Fluent Reading</a:t>
            </a:r>
          </a:p>
          <a:p>
            <a:r>
              <a:rPr lang="en-US" sz="3600" dirty="0" smtClean="0"/>
              <a:t>Do Repeated Readings in Class</a:t>
            </a:r>
          </a:p>
          <a:p>
            <a:r>
              <a:rPr lang="en-US" sz="3600" dirty="0" smtClean="0"/>
              <a:t>Teach Sight Words</a:t>
            </a:r>
          </a:p>
          <a:p>
            <a:r>
              <a:rPr lang="en-US" sz="3600" dirty="0" smtClean="0"/>
              <a:t>Shared Reading</a:t>
            </a:r>
          </a:p>
          <a:p>
            <a:r>
              <a:rPr lang="en-US" sz="3600" dirty="0" smtClean="0"/>
              <a:t>Echo Reading </a:t>
            </a:r>
            <a:endParaRPr lang="en-US" sz="3600" dirty="0"/>
          </a:p>
        </p:txBody>
      </p:sp>
    </p:spTree>
    <p:extLst>
      <p:ext uri="{BB962C8B-B14F-4D97-AF65-F5344CB8AC3E}">
        <p14:creationId xmlns:p14="http://schemas.microsoft.com/office/powerpoint/2010/main" val="10257712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Non-Fluent Reader</a:t>
            </a:r>
            <a:endParaRPr lang="en-US" dirty="0"/>
          </a:p>
        </p:txBody>
      </p:sp>
      <p:sp>
        <p:nvSpPr>
          <p:cNvPr id="3" name="Content Placeholder 2"/>
          <p:cNvSpPr>
            <a:spLocks noGrp="1"/>
          </p:cNvSpPr>
          <p:nvPr>
            <p:ph idx="1"/>
          </p:nvPr>
        </p:nvSpPr>
        <p:spPr/>
        <p:txBody>
          <a:bodyPr/>
          <a:lstStyle/>
          <a:p>
            <a:endParaRPr lang="en-US" dirty="0" smtClean="0">
              <a:hlinkClick r:id="rId2"/>
            </a:endParaRPr>
          </a:p>
          <a:p>
            <a:endParaRPr lang="en-US" dirty="0">
              <a:hlinkClick r:id="rId2"/>
            </a:endParaRPr>
          </a:p>
          <a:p>
            <a:pPr marL="0" indent="0">
              <a:buNone/>
            </a:pPr>
            <a:endParaRPr lang="en-US" dirty="0"/>
          </a:p>
        </p:txBody>
      </p:sp>
      <p:pic>
        <p:nvPicPr>
          <p:cNvPr id="4" name="Picture 3">
            <a:hlinkClick r:id="rId2"/>
          </p:cNvPr>
          <p:cNvPicPr>
            <a:picLocks noChangeAspect="1"/>
          </p:cNvPicPr>
          <p:nvPr/>
        </p:nvPicPr>
        <p:blipFill>
          <a:blip r:embed="rId3"/>
          <a:stretch>
            <a:fillRect/>
          </a:stretch>
        </p:blipFill>
        <p:spPr>
          <a:xfrm>
            <a:off x="4037488" y="2121408"/>
            <a:ext cx="3810000" cy="3619500"/>
          </a:xfrm>
          <a:prstGeom prst="rect">
            <a:avLst/>
          </a:prstGeom>
        </p:spPr>
      </p:pic>
    </p:spTree>
    <p:extLst>
      <p:ext uri="{BB962C8B-B14F-4D97-AF65-F5344CB8AC3E}">
        <p14:creationId xmlns:p14="http://schemas.microsoft.com/office/powerpoint/2010/main" val="794398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Fluency Activity!</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48150" y="2672556"/>
            <a:ext cx="3695700" cy="2794000"/>
          </a:xfrm>
        </p:spPr>
      </p:pic>
    </p:spTree>
    <p:extLst>
      <p:ext uri="{BB962C8B-B14F-4D97-AF65-F5344CB8AC3E}">
        <p14:creationId xmlns:p14="http://schemas.microsoft.com/office/powerpoint/2010/main" val="16948952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Fluency: Implications</a:t>
            </a:r>
            <a:endParaRPr lang="en-US" dirty="0"/>
          </a:p>
        </p:txBody>
      </p:sp>
      <p:sp>
        <p:nvSpPr>
          <p:cNvPr id="3" name="Content Placeholder 2"/>
          <p:cNvSpPr>
            <a:spLocks noGrp="1"/>
          </p:cNvSpPr>
          <p:nvPr>
            <p:ph idx="1"/>
          </p:nvPr>
        </p:nvSpPr>
        <p:spPr/>
        <p:txBody>
          <a:bodyPr>
            <a:normAutofit fontScale="92500" lnSpcReduction="10000"/>
          </a:bodyPr>
          <a:lstStyle/>
          <a:p>
            <a:r>
              <a:rPr lang="en-US" sz="3600" dirty="0"/>
              <a:t>Fluency is important because it provides a bridge between word recognition and </a:t>
            </a:r>
            <a:r>
              <a:rPr lang="en-US" sz="3600" dirty="0" smtClean="0"/>
              <a:t>comprehension</a:t>
            </a:r>
            <a:endParaRPr lang="en-US" sz="3600" dirty="0"/>
          </a:p>
          <a:p>
            <a:r>
              <a:rPr lang="en-US" sz="3600" dirty="0"/>
              <a:t>When fluent readers read silently, they recognize words automatically. They group words quickly to help them gain meaning from what they </a:t>
            </a:r>
            <a:r>
              <a:rPr lang="en-US" sz="3600" dirty="0" smtClean="0"/>
              <a:t>read</a:t>
            </a:r>
            <a:endParaRPr lang="en-US" sz="3600" dirty="0"/>
          </a:p>
          <a:p>
            <a:pPr algn="r"/>
            <a:r>
              <a:rPr lang="en-US" dirty="0"/>
              <a:t>(Curtis &amp; Kruidenier, 2005)</a:t>
            </a:r>
          </a:p>
          <a:p>
            <a:endParaRPr lang="en-US" dirty="0"/>
          </a:p>
        </p:txBody>
      </p:sp>
    </p:spTree>
    <p:extLst>
      <p:ext uri="{BB962C8B-B14F-4D97-AF65-F5344CB8AC3E}">
        <p14:creationId xmlns:p14="http://schemas.microsoft.com/office/powerpoint/2010/main" val="11057753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smtClean="0"/>
              <a:t>Vocabulary?</a:t>
            </a:r>
            <a:endParaRPr lang="en-US" dirty="0"/>
          </a:p>
        </p:txBody>
      </p:sp>
      <p:sp>
        <p:nvSpPr>
          <p:cNvPr id="5" name="Content Placeholder 4"/>
          <p:cNvSpPr>
            <a:spLocks noGrp="1"/>
          </p:cNvSpPr>
          <p:nvPr>
            <p:ph idx="1"/>
          </p:nvPr>
        </p:nvSpPr>
        <p:spPr/>
        <p:txBody>
          <a:bodyPr>
            <a:normAutofit/>
          </a:bodyPr>
          <a:lstStyle/>
          <a:p>
            <a:r>
              <a:rPr lang="en-US" sz="4000" dirty="0" smtClean="0"/>
              <a:t>“A </a:t>
            </a:r>
            <a:r>
              <a:rPr lang="en-US" sz="4000" dirty="0"/>
              <a:t>person's vocabulary consists of the individual words whose meanings he or she knows and understands. Reading vocabulary comprises those words that we know and understand as we read</a:t>
            </a:r>
            <a:r>
              <a:rPr lang="en-US" sz="4000" dirty="0" smtClean="0"/>
              <a:t>.”</a:t>
            </a:r>
            <a:r>
              <a:rPr lang="en-US" sz="4000" dirty="0"/>
              <a:t> </a:t>
            </a:r>
          </a:p>
        </p:txBody>
      </p:sp>
      <p:sp>
        <p:nvSpPr>
          <p:cNvPr id="4" name="Rectangle 3"/>
          <p:cNvSpPr/>
          <p:nvPr/>
        </p:nvSpPr>
        <p:spPr>
          <a:xfrm>
            <a:off x="8112422" y="5647292"/>
            <a:ext cx="3015826" cy="369332"/>
          </a:xfrm>
          <a:prstGeom prst="rect">
            <a:avLst/>
          </a:prstGeom>
        </p:spPr>
        <p:txBody>
          <a:bodyPr wrap="none">
            <a:spAutoFit/>
          </a:bodyPr>
          <a:lstStyle/>
          <a:p>
            <a:pPr algn="r"/>
            <a:r>
              <a:rPr lang="en-US" dirty="0"/>
              <a:t>(Curtis &amp; Kruidenier, 2005)</a:t>
            </a:r>
          </a:p>
        </p:txBody>
      </p:sp>
    </p:spTree>
    <p:extLst>
      <p:ext uri="{BB962C8B-B14F-4D97-AF65-F5344CB8AC3E}">
        <p14:creationId xmlns:p14="http://schemas.microsoft.com/office/powerpoint/2010/main" val="910188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Teach Vocabulary?</a:t>
            </a:r>
            <a:endParaRPr lang="en-US" dirty="0"/>
          </a:p>
        </p:txBody>
      </p:sp>
      <p:sp>
        <p:nvSpPr>
          <p:cNvPr id="3" name="Content Placeholder 2"/>
          <p:cNvSpPr>
            <a:spLocks noGrp="1"/>
          </p:cNvSpPr>
          <p:nvPr>
            <p:ph idx="1"/>
          </p:nvPr>
        </p:nvSpPr>
        <p:spPr/>
        <p:txBody>
          <a:bodyPr>
            <a:normAutofit fontScale="92500"/>
          </a:bodyPr>
          <a:lstStyle/>
          <a:p>
            <a:r>
              <a:rPr lang="en-US" sz="3600" dirty="0" smtClean="0"/>
              <a:t>“… </a:t>
            </a:r>
            <a:r>
              <a:rPr lang="en-US" sz="3600" dirty="0"/>
              <a:t>vocabulary knowledge and skills are crucial for getting meaning from text. Without knowledge of the meanings of the key concepts in a text, a reader will struggle to understand the writer's intended message</a:t>
            </a:r>
            <a:r>
              <a:rPr lang="en-US" sz="3600" dirty="0" smtClean="0"/>
              <a:t>.”</a:t>
            </a:r>
            <a:endParaRPr lang="en-US" sz="3600" dirty="0"/>
          </a:p>
          <a:p>
            <a:endParaRPr lang="en-US" sz="3600" dirty="0" smtClean="0"/>
          </a:p>
          <a:p>
            <a:pPr algn="r"/>
            <a:r>
              <a:rPr lang="en-US" dirty="0"/>
              <a:t>(Curtis &amp; Kruidenier, 2005)</a:t>
            </a:r>
          </a:p>
          <a:p>
            <a:endParaRPr lang="en-US" sz="3600" dirty="0"/>
          </a:p>
          <a:p>
            <a:endParaRPr lang="en-US" sz="3600" dirty="0"/>
          </a:p>
        </p:txBody>
      </p:sp>
    </p:spTree>
    <p:extLst>
      <p:ext uri="{BB962C8B-B14F-4D97-AF65-F5344CB8AC3E}">
        <p14:creationId xmlns:p14="http://schemas.microsoft.com/office/powerpoint/2010/main" val="1379052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Assess Vocabulary?</a:t>
            </a:r>
            <a:endParaRPr lang="en-US" dirty="0"/>
          </a:p>
        </p:txBody>
      </p:sp>
      <p:sp>
        <p:nvSpPr>
          <p:cNvPr id="3" name="Content Placeholder 2"/>
          <p:cNvSpPr>
            <a:spLocks noGrp="1"/>
          </p:cNvSpPr>
          <p:nvPr>
            <p:ph idx="1"/>
          </p:nvPr>
        </p:nvSpPr>
        <p:spPr/>
        <p:txBody>
          <a:bodyPr>
            <a:noAutofit/>
          </a:bodyPr>
          <a:lstStyle/>
          <a:p>
            <a:r>
              <a:rPr lang="en-US" sz="2400" b="1" dirty="0" smtClean="0"/>
              <a:t>Orally:</a:t>
            </a:r>
          </a:p>
          <a:p>
            <a:pPr lvl="1"/>
            <a:r>
              <a:rPr lang="en-US" sz="2400" dirty="0"/>
              <a:t>For example, some tasks ask the learner to respond with oral answers: "Tell me what the word </a:t>
            </a:r>
            <a:r>
              <a:rPr lang="en-US" sz="2400" b="1" i="1" dirty="0" smtClean="0"/>
              <a:t>travel </a:t>
            </a:r>
            <a:r>
              <a:rPr lang="en-US" sz="2400" dirty="0" smtClean="0"/>
              <a:t>means</a:t>
            </a:r>
            <a:r>
              <a:rPr lang="en-US" sz="2400" dirty="0"/>
              <a:t>." Responses scored as correct could require very little knowledge </a:t>
            </a:r>
            <a:r>
              <a:rPr lang="en-US" sz="2400" b="1" i="1" dirty="0"/>
              <a:t>(to go on vacation)</a:t>
            </a:r>
            <a:r>
              <a:rPr lang="en-US" sz="2400" dirty="0"/>
              <a:t> or more depth of knowledge </a:t>
            </a:r>
            <a:r>
              <a:rPr lang="en-US" sz="2400" b="1" i="1" dirty="0"/>
              <a:t>(to move from one place to another)</a:t>
            </a:r>
            <a:r>
              <a:rPr lang="en-US" sz="2400" dirty="0"/>
              <a:t>.</a:t>
            </a:r>
            <a:endParaRPr lang="en-US" sz="2400" dirty="0" smtClean="0"/>
          </a:p>
          <a:p>
            <a:r>
              <a:rPr lang="en-US" sz="2400" b="1" dirty="0" smtClean="0"/>
              <a:t>In Writing:</a:t>
            </a:r>
          </a:p>
          <a:p>
            <a:pPr lvl="1"/>
            <a:r>
              <a:rPr lang="en-US" sz="2400" dirty="0" smtClean="0"/>
              <a:t>Another </a:t>
            </a:r>
            <a:r>
              <a:rPr lang="en-US" sz="2400" dirty="0"/>
              <a:t>more common task is the written, multiple-choice question. Multiple-choice items can also be structured to require more, or less, depth of knowledge</a:t>
            </a:r>
            <a:r>
              <a:rPr lang="en-US" sz="2400" dirty="0" smtClean="0"/>
              <a:t>.</a:t>
            </a:r>
          </a:p>
          <a:p>
            <a:pPr lvl="1" algn="r"/>
            <a:r>
              <a:rPr lang="en-US" sz="2000" dirty="0"/>
              <a:t>(Curtis &amp; Kruidenier, 2005)</a:t>
            </a:r>
          </a:p>
          <a:p>
            <a:pPr lvl="1"/>
            <a:endParaRPr lang="en-US" sz="2400" dirty="0" smtClean="0"/>
          </a:p>
          <a:p>
            <a:pPr lvl="8"/>
            <a:endParaRPr lang="en-US" sz="2200" dirty="0"/>
          </a:p>
        </p:txBody>
      </p:sp>
    </p:spTree>
    <p:extLst>
      <p:ext uri="{BB962C8B-B14F-4D97-AF65-F5344CB8AC3E}">
        <p14:creationId xmlns:p14="http://schemas.microsoft.com/office/powerpoint/2010/main" val="382879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Teach Vocabulary?</a:t>
            </a:r>
            <a:endParaRPr lang="en-US" dirty="0"/>
          </a:p>
        </p:txBody>
      </p:sp>
      <p:sp>
        <p:nvSpPr>
          <p:cNvPr id="3" name="Content Placeholder 2"/>
          <p:cNvSpPr>
            <a:spLocks noGrp="1"/>
          </p:cNvSpPr>
          <p:nvPr>
            <p:ph idx="1"/>
          </p:nvPr>
        </p:nvSpPr>
        <p:spPr>
          <a:xfrm>
            <a:off x="1069848" y="2121408"/>
            <a:ext cx="10058400" cy="4279392"/>
          </a:xfrm>
        </p:spPr>
        <p:txBody>
          <a:bodyPr>
            <a:normAutofit fontScale="92500" lnSpcReduction="20000"/>
          </a:bodyPr>
          <a:lstStyle/>
          <a:p>
            <a:r>
              <a:rPr lang="en-US" sz="3200" dirty="0" smtClean="0"/>
              <a:t>“</a:t>
            </a:r>
            <a:r>
              <a:rPr lang="en-US" sz="3200" b="1" i="1" dirty="0"/>
              <a:t>Explicit instruction:</a:t>
            </a:r>
            <a:r>
              <a:rPr lang="en-US" sz="3200" dirty="0"/>
              <a:t> students are given definitions or other attributes of words to be learned. An example would be teaching students about the meanings of common roots, prefixes, and suffixes</a:t>
            </a:r>
            <a:r>
              <a:rPr lang="en-US" sz="3200" dirty="0" smtClean="0"/>
              <a:t>.</a:t>
            </a:r>
          </a:p>
          <a:p>
            <a:endParaRPr lang="en-US" sz="3200" dirty="0"/>
          </a:p>
          <a:p>
            <a:r>
              <a:rPr lang="en-US" sz="3200" b="1" i="1" dirty="0"/>
              <a:t>Implicit instruction: </a:t>
            </a:r>
            <a:r>
              <a:rPr lang="en-US" sz="3200" dirty="0"/>
              <a:t>students are exposed to words or given opportunities to do a great deal of reading. As experiences with words increase, so do opportunities to learn new word meanings</a:t>
            </a:r>
            <a:r>
              <a:rPr lang="en-US" sz="3200" dirty="0" smtClean="0"/>
              <a:t>.”</a:t>
            </a:r>
          </a:p>
          <a:p>
            <a:pPr marL="182880" lvl="1" algn="r">
              <a:spcBef>
                <a:spcPts val="1200"/>
              </a:spcBef>
              <a:spcAft>
                <a:spcPts val="0"/>
              </a:spcAft>
            </a:pPr>
            <a:r>
              <a:rPr lang="en-US" sz="2000" dirty="0"/>
              <a:t>(Curtis &amp; Kruidenier, 2005)</a:t>
            </a:r>
          </a:p>
          <a:p>
            <a:endParaRPr lang="en-US" sz="3200" dirty="0"/>
          </a:p>
          <a:p>
            <a:endParaRPr lang="en-US" dirty="0"/>
          </a:p>
        </p:txBody>
      </p:sp>
    </p:spTree>
    <p:extLst>
      <p:ext uri="{BB962C8B-B14F-4D97-AF65-F5344CB8AC3E}">
        <p14:creationId xmlns:p14="http://schemas.microsoft.com/office/powerpoint/2010/main" val="1802051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Opening Activity: One Word</a:t>
            </a:r>
            <a:endParaRPr lang="en-US" sz="4400" dirty="0"/>
          </a:p>
        </p:txBody>
      </p:sp>
      <p:sp>
        <p:nvSpPr>
          <p:cNvPr id="3" name="Content Placeholder 2"/>
          <p:cNvSpPr>
            <a:spLocks noGrp="1"/>
          </p:cNvSpPr>
          <p:nvPr>
            <p:ph idx="1"/>
          </p:nvPr>
        </p:nvSpPr>
        <p:spPr>
          <a:xfrm>
            <a:off x="1069848" y="1935126"/>
            <a:ext cx="10058400" cy="4237074"/>
          </a:xfrm>
        </p:spPr>
        <p:txBody>
          <a:bodyPr>
            <a:normAutofit lnSpcReduction="10000"/>
          </a:bodyPr>
          <a:lstStyle/>
          <a:p>
            <a:r>
              <a:rPr lang="en-US" sz="3200" dirty="0" smtClean="0"/>
              <a:t>Think </a:t>
            </a:r>
            <a:r>
              <a:rPr lang="en-US" sz="3200" dirty="0"/>
              <a:t>for a minute </a:t>
            </a:r>
            <a:r>
              <a:rPr lang="en-US" sz="3200" dirty="0" smtClean="0"/>
              <a:t>about your struggling readers</a:t>
            </a:r>
          </a:p>
          <a:p>
            <a:r>
              <a:rPr lang="en-US" sz="3200" dirty="0" smtClean="0"/>
              <a:t>Decide on one word to describe your struggling readers</a:t>
            </a:r>
          </a:p>
          <a:p>
            <a:r>
              <a:rPr lang="en-US" sz="3200" dirty="0" smtClean="0"/>
              <a:t>Share your word</a:t>
            </a:r>
            <a:r>
              <a:rPr lang="en-US" sz="3200" dirty="0"/>
              <a:t> </a:t>
            </a:r>
            <a:r>
              <a:rPr lang="en-US" sz="3200" dirty="0" smtClean="0"/>
              <a:t>and why you chose the word you did</a:t>
            </a:r>
          </a:p>
          <a:p>
            <a:r>
              <a:rPr lang="en-US" sz="3200" dirty="0" smtClean="0"/>
              <a:t>Discuss the word with your group</a:t>
            </a:r>
          </a:p>
          <a:p>
            <a:pPr lvl="1"/>
            <a:r>
              <a:rPr lang="en-US" sz="3200" dirty="0" smtClean="0"/>
              <a:t>Does the word resonate?</a:t>
            </a:r>
          </a:p>
          <a:p>
            <a:pPr lvl="1"/>
            <a:r>
              <a:rPr lang="en-US" sz="3200" dirty="0" smtClean="0"/>
              <a:t>Share personal stories</a:t>
            </a:r>
          </a:p>
          <a:p>
            <a:endParaRPr lang="en-US" dirty="0"/>
          </a:p>
        </p:txBody>
      </p:sp>
    </p:spTree>
    <p:extLst>
      <p:ext uri="{BB962C8B-B14F-4D97-AF65-F5344CB8AC3E}">
        <p14:creationId xmlns:p14="http://schemas.microsoft.com/office/powerpoint/2010/main" val="15903100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Teach Vocabulary?</a:t>
            </a:r>
            <a:endParaRPr lang="en-US" dirty="0"/>
          </a:p>
        </p:txBody>
      </p:sp>
      <p:sp>
        <p:nvSpPr>
          <p:cNvPr id="3" name="Content Placeholder 2"/>
          <p:cNvSpPr>
            <a:spLocks noGrp="1"/>
          </p:cNvSpPr>
          <p:nvPr>
            <p:ph idx="1"/>
          </p:nvPr>
        </p:nvSpPr>
        <p:spPr>
          <a:xfrm>
            <a:off x="1069848" y="2121408"/>
            <a:ext cx="10058400" cy="4279392"/>
          </a:xfrm>
        </p:spPr>
        <p:txBody>
          <a:bodyPr>
            <a:normAutofit lnSpcReduction="10000"/>
          </a:bodyPr>
          <a:lstStyle/>
          <a:p>
            <a:r>
              <a:rPr lang="en-US" sz="3600" dirty="0" smtClean="0"/>
              <a:t>“</a:t>
            </a:r>
            <a:r>
              <a:rPr lang="en-US" sz="3600" b="1" i="1" dirty="0" smtClean="0"/>
              <a:t>Multimedia Methods:</a:t>
            </a:r>
            <a:r>
              <a:rPr lang="en-US" sz="3600" dirty="0"/>
              <a:t> students learn vocabulary by going beyond text to experience other media such as graphic </a:t>
            </a:r>
            <a:r>
              <a:rPr lang="en-US" sz="3600" dirty="0" smtClean="0"/>
              <a:t>representations. Semantic </a:t>
            </a:r>
            <a:r>
              <a:rPr lang="en-US" sz="3600" dirty="0"/>
              <a:t>mapping, where visual representations are used to illustrate the relationships among new and known word meanings, is an example</a:t>
            </a:r>
            <a:r>
              <a:rPr lang="en-US" sz="3600" dirty="0" smtClean="0"/>
              <a:t>.”</a:t>
            </a:r>
          </a:p>
          <a:p>
            <a:pPr algn="r"/>
            <a:r>
              <a:rPr lang="en-US" sz="3200" b="1" i="1" dirty="0" smtClean="0"/>
              <a:t> </a:t>
            </a:r>
            <a:r>
              <a:rPr lang="en-US" sz="2000" dirty="0" smtClean="0"/>
              <a:t>(</a:t>
            </a:r>
            <a:r>
              <a:rPr lang="en-US" sz="2000" dirty="0"/>
              <a:t>Curtis &amp; Kruidenier, 2005)</a:t>
            </a:r>
          </a:p>
          <a:p>
            <a:endParaRPr lang="en-US" sz="3200" dirty="0"/>
          </a:p>
          <a:p>
            <a:endParaRPr lang="en-US" dirty="0"/>
          </a:p>
        </p:txBody>
      </p:sp>
    </p:spTree>
    <p:extLst>
      <p:ext uri="{BB962C8B-B14F-4D97-AF65-F5344CB8AC3E}">
        <p14:creationId xmlns:p14="http://schemas.microsoft.com/office/powerpoint/2010/main" val="1430367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Teach Vocabulary?</a:t>
            </a:r>
            <a:endParaRPr lang="en-US" dirty="0"/>
          </a:p>
        </p:txBody>
      </p:sp>
      <p:sp>
        <p:nvSpPr>
          <p:cNvPr id="3" name="Content Placeholder 2"/>
          <p:cNvSpPr>
            <a:spLocks noGrp="1"/>
          </p:cNvSpPr>
          <p:nvPr>
            <p:ph idx="1"/>
          </p:nvPr>
        </p:nvSpPr>
        <p:spPr>
          <a:xfrm>
            <a:off x="1069848" y="1828800"/>
            <a:ext cx="10058400" cy="4572000"/>
          </a:xfrm>
        </p:spPr>
        <p:txBody>
          <a:bodyPr>
            <a:normAutofit fontScale="92500" lnSpcReduction="20000"/>
          </a:bodyPr>
          <a:lstStyle/>
          <a:p>
            <a:r>
              <a:rPr lang="en-US" sz="3200" dirty="0" smtClean="0"/>
              <a:t>“</a:t>
            </a:r>
            <a:r>
              <a:rPr lang="en-US" sz="3200" b="1" i="1" dirty="0"/>
              <a:t>Capacity methods:</a:t>
            </a:r>
            <a:r>
              <a:rPr lang="en-US" sz="3200" dirty="0"/>
              <a:t> students practice extensively to increase their vocabulary capacity through making reading automatic. For instance, increasing a reader's fluency enables him or her to make better use of the clues in a text that help in learning new word meanings.</a:t>
            </a:r>
          </a:p>
          <a:p>
            <a:r>
              <a:rPr lang="en-US" sz="3200" b="1" i="1" dirty="0"/>
              <a:t>Association methods:</a:t>
            </a:r>
            <a:r>
              <a:rPr lang="en-US" sz="3200" dirty="0"/>
              <a:t> students learn to draw connections between what they do know and words they encounter that they do not know. Pairing a new word with a known synonym is an example</a:t>
            </a:r>
            <a:r>
              <a:rPr lang="en-US" sz="3200" dirty="0" smtClean="0"/>
              <a:t>.”</a:t>
            </a:r>
            <a:endParaRPr lang="en-US" sz="3200" dirty="0"/>
          </a:p>
          <a:p>
            <a:pPr algn="r"/>
            <a:r>
              <a:rPr lang="en-US" sz="2000" dirty="0" smtClean="0"/>
              <a:t>(</a:t>
            </a:r>
            <a:r>
              <a:rPr lang="en-US" sz="2000" dirty="0"/>
              <a:t>Curtis &amp; Kruidenier, 2005)</a:t>
            </a:r>
          </a:p>
          <a:p>
            <a:endParaRPr lang="en-US" sz="3200" dirty="0"/>
          </a:p>
          <a:p>
            <a:endParaRPr lang="en-US" dirty="0"/>
          </a:p>
        </p:txBody>
      </p:sp>
    </p:spTree>
    <p:extLst>
      <p:ext uri="{BB962C8B-B14F-4D97-AF65-F5344CB8AC3E}">
        <p14:creationId xmlns:p14="http://schemas.microsoft.com/office/powerpoint/2010/main" val="1546600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 Activity!</a:t>
            </a:r>
            <a:endParaRPr lang="en-US" dirty="0"/>
          </a:p>
        </p:txBody>
      </p:sp>
      <p:sp>
        <p:nvSpPr>
          <p:cNvPr id="3" name="Content Placeholder 2"/>
          <p:cNvSpPr>
            <a:spLocks noGrp="1"/>
          </p:cNvSpPr>
          <p:nvPr>
            <p:ph idx="1"/>
          </p:nvPr>
        </p:nvSpPr>
        <p:spPr/>
        <p:txBody>
          <a:bodyPr>
            <a:normAutofit/>
          </a:bodyPr>
          <a:lstStyle/>
          <a:p>
            <a:r>
              <a:rPr lang="en-US" sz="4000" dirty="0" smtClean="0"/>
              <a:t>Concentration</a:t>
            </a:r>
          </a:p>
          <a:p>
            <a:endParaRPr lang="en-US" sz="4000" dirty="0" smtClean="0"/>
          </a:p>
          <a:p>
            <a:endParaRPr lang="en-US" sz="4000" dirty="0" smtClean="0"/>
          </a:p>
          <a:p>
            <a:pPr marL="0" indent="0">
              <a:buNone/>
            </a:pPr>
            <a:endParaRPr lang="en-US" sz="4000" dirty="0"/>
          </a:p>
        </p:txBody>
      </p:sp>
      <p:pic>
        <p:nvPicPr>
          <p:cNvPr id="6" name="Picture 5"/>
          <p:cNvPicPr>
            <a:picLocks noChangeAspect="1"/>
          </p:cNvPicPr>
          <p:nvPr/>
        </p:nvPicPr>
        <p:blipFill>
          <a:blip r:embed="rId2"/>
          <a:stretch>
            <a:fillRect/>
          </a:stretch>
        </p:blipFill>
        <p:spPr>
          <a:xfrm>
            <a:off x="3585718" y="3377946"/>
            <a:ext cx="4220444" cy="2254758"/>
          </a:xfrm>
          <a:prstGeom prst="rect">
            <a:avLst/>
          </a:prstGeom>
        </p:spPr>
      </p:pic>
    </p:spTree>
    <p:extLst>
      <p:ext uri="{BB962C8B-B14F-4D97-AF65-F5344CB8AC3E}">
        <p14:creationId xmlns:p14="http://schemas.microsoft.com/office/powerpoint/2010/main" val="885949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 Implications</a:t>
            </a:r>
            <a:endParaRPr lang="en-US" dirty="0"/>
          </a:p>
        </p:txBody>
      </p:sp>
      <p:sp>
        <p:nvSpPr>
          <p:cNvPr id="3" name="Content Placeholder 2"/>
          <p:cNvSpPr>
            <a:spLocks noGrp="1"/>
          </p:cNvSpPr>
          <p:nvPr>
            <p:ph idx="1"/>
          </p:nvPr>
        </p:nvSpPr>
        <p:spPr>
          <a:xfrm>
            <a:off x="1069848" y="1786270"/>
            <a:ext cx="10058400" cy="4385930"/>
          </a:xfrm>
        </p:spPr>
        <p:txBody>
          <a:bodyPr>
            <a:normAutofit fontScale="25000" lnSpcReduction="20000"/>
          </a:bodyPr>
          <a:lstStyle/>
          <a:p>
            <a:r>
              <a:rPr lang="en-US" sz="10800" dirty="0"/>
              <a:t>Initial research suggests that the longer </a:t>
            </a:r>
            <a:r>
              <a:rPr lang="en-US" sz="10800" dirty="0" smtClean="0"/>
              <a:t>adult </a:t>
            </a:r>
            <a:r>
              <a:rPr lang="en-US" sz="10800" dirty="0"/>
              <a:t>students remain in effective programs, the more their </a:t>
            </a:r>
            <a:r>
              <a:rPr lang="en-US" sz="10800" dirty="0" smtClean="0"/>
              <a:t>vocabulary </a:t>
            </a:r>
            <a:r>
              <a:rPr lang="en-US" sz="10800" dirty="0"/>
              <a:t>will improve (70, 73). </a:t>
            </a:r>
            <a:endParaRPr lang="en-US" sz="10800" dirty="0" smtClean="0"/>
          </a:p>
          <a:p>
            <a:endParaRPr lang="en-US" sz="10800" dirty="0" smtClean="0"/>
          </a:p>
          <a:p>
            <a:r>
              <a:rPr lang="en-US" sz="10800" dirty="0" smtClean="0"/>
              <a:t>The more expansive vocabulary is, the greater my understanding in a variety of contexts.</a:t>
            </a:r>
          </a:p>
          <a:p>
            <a:endParaRPr lang="en-US" sz="10800" dirty="0"/>
          </a:p>
          <a:p>
            <a:r>
              <a:rPr lang="en-US" sz="10800" dirty="0" smtClean="0"/>
              <a:t>But </a:t>
            </a:r>
            <a:r>
              <a:rPr lang="en-US" sz="10800" dirty="0"/>
              <a:t>more research is </a:t>
            </a:r>
            <a:r>
              <a:rPr lang="en-US" sz="10800" dirty="0" smtClean="0"/>
              <a:t>needed…</a:t>
            </a:r>
          </a:p>
          <a:p>
            <a:endParaRPr lang="en-US" dirty="0"/>
          </a:p>
          <a:p>
            <a:pPr algn="r"/>
            <a:endParaRPr lang="en-US" dirty="0" smtClean="0"/>
          </a:p>
          <a:p>
            <a:pPr algn="r"/>
            <a:endParaRPr lang="en-US" dirty="0"/>
          </a:p>
          <a:p>
            <a:pPr algn="r"/>
            <a:endParaRPr lang="en-US" dirty="0" smtClean="0"/>
          </a:p>
          <a:p>
            <a:pPr algn="r"/>
            <a:r>
              <a:rPr lang="en-US" sz="6200" dirty="0"/>
              <a:t>(Curtis &amp; Kruidenier, 2005)</a:t>
            </a:r>
          </a:p>
          <a:p>
            <a:endParaRPr lang="en-US" dirty="0"/>
          </a:p>
        </p:txBody>
      </p:sp>
    </p:spTree>
    <p:extLst>
      <p:ext uri="{BB962C8B-B14F-4D97-AF65-F5344CB8AC3E}">
        <p14:creationId xmlns:p14="http://schemas.microsoft.com/office/powerpoint/2010/main" val="15606362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smtClean="0"/>
              <a:t>Comprehension?</a:t>
            </a:r>
            <a:endParaRPr lang="en-US" dirty="0"/>
          </a:p>
        </p:txBody>
      </p:sp>
      <p:sp>
        <p:nvSpPr>
          <p:cNvPr id="3" name="Content Placeholder 2"/>
          <p:cNvSpPr>
            <a:spLocks noGrp="1"/>
          </p:cNvSpPr>
          <p:nvPr>
            <p:ph idx="1"/>
          </p:nvPr>
        </p:nvSpPr>
        <p:spPr/>
        <p:txBody>
          <a:bodyPr>
            <a:normAutofit lnSpcReduction="10000"/>
          </a:bodyPr>
          <a:lstStyle/>
          <a:p>
            <a:r>
              <a:rPr lang="en-US" sz="3200" dirty="0" smtClean="0"/>
              <a:t>“Reading </a:t>
            </a:r>
            <a:r>
              <a:rPr lang="en-US" sz="3200" dirty="0"/>
              <a:t>comprehension is the process of constructing meaning from what is read</a:t>
            </a:r>
            <a:r>
              <a:rPr lang="en-US" sz="3200" dirty="0" smtClean="0"/>
              <a:t>.” </a:t>
            </a:r>
          </a:p>
          <a:p>
            <a:pPr algn="r"/>
            <a:r>
              <a:rPr lang="en-US" dirty="0" smtClean="0"/>
              <a:t>(</a:t>
            </a:r>
            <a:r>
              <a:rPr lang="en-US" dirty="0"/>
              <a:t>Curtis &amp; Kruidenier, 2005)</a:t>
            </a:r>
          </a:p>
          <a:p>
            <a:pPr lvl="1"/>
            <a:endParaRPr lang="en-US" sz="3200" dirty="0" smtClean="0"/>
          </a:p>
          <a:p>
            <a:pPr lvl="2"/>
            <a:r>
              <a:rPr lang="en-US" sz="3000" dirty="0" smtClean="0"/>
              <a:t>Decoding</a:t>
            </a:r>
          </a:p>
          <a:p>
            <a:pPr lvl="2"/>
            <a:r>
              <a:rPr lang="en-US" sz="3000" dirty="0" smtClean="0"/>
              <a:t>Fluency</a:t>
            </a:r>
          </a:p>
          <a:p>
            <a:pPr lvl="2"/>
            <a:r>
              <a:rPr lang="en-US" sz="3000" dirty="0" smtClean="0"/>
              <a:t>Automaticity</a:t>
            </a:r>
          </a:p>
          <a:p>
            <a:pPr lvl="2"/>
            <a:r>
              <a:rPr lang="en-US" sz="3000" dirty="0" smtClean="0"/>
              <a:t>Self-Monitoring</a:t>
            </a:r>
            <a:endParaRPr lang="en-US" sz="3000" dirty="0"/>
          </a:p>
          <a:p>
            <a:endParaRPr lang="en-US" dirty="0"/>
          </a:p>
        </p:txBody>
      </p:sp>
      <p:pic>
        <p:nvPicPr>
          <p:cNvPr id="4" name="Picture 4" descr="fluency bridge"/>
          <p:cNvPicPr>
            <a:picLocks noChangeAspect="1" noChangeArrowheads="1"/>
          </p:cNvPicPr>
          <p:nvPr/>
        </p:nvPicPr>
        <p:blipFill rotWithShape="1">
          <a:blip r:embed="rId3">
            <a:extLst>
              <a:ext uri="{28A0092B-C50C-407E-A947-70E740481C1C}">
                <a14:useLocalDpi xmlns:a14="http://schemas.microsoft.com/office/drawing/2010/main" val="0"/>
              </a:ext>
            </a:extLst>
          </a:blip>
          <a:srcRect t="7476" r="2479" b="14039"/>
          <a:stretch/>
        </p:blipFill>
        <p:spPr bwMode="auto">
          <a:xfrm>
            <a:off x="6320985" y="3879978"/>
            <a:ext cx="4062015" cy="252617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0055303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Teach Comprehension?</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It is the final goal for being a good reader!</a:t>
            </a:r>
          </a:p>
          <a:p>
            <a:endParaRPr lang="en-US" sz="2800" dirty="0" smtClean="0"/>
          </a:p>
          <a:p>
            <a:r>
              <a:rPr lang="en-US" sz="2800" dirty="0" smtClean="0"/>
              <a:t>“Comprehension </a:t>
            </a:r>
            <a:r>
              <a:rPr lang="en-US" sz="2800" dirty="0"/>
              <a:t>is an active process; readers must interact and be engaged with a text. To accomplish this, proficient readers use strategies or conscious plans of action</a:t>
            </a:r>
            <a:r>
              <a:rPr lang="en-US" sz="2800" dirty="0" smtClean="0"/>
              <a:t>.”</a:t>
            </a:r>
            <a:r>
              <a:rPr lang="en-US" sz="2800" dirty="0"/>
              <a:t> </a:t>
            </a:r>
            <a:endParaRPr lang="en-US" sz="2800" dirty="0" smtClean="0"/>
          </a:p>
          <a:p>
            <a:pPr algn="r"/>
            <a:endParaRPr lang="en-US" dirty="0" smtClean="0"/>
          </a:p>
          <a:p>
            <a:pPr algn="r"/>
            <a:endParaRPr lang="en-US" dirty="0"/>
          </a:p>
          <a:p>
            <a:pPr algn="r"/>
            <a:r>
              <a:rPr lang="en-US" dirty="0" smtClean="0"/>
              <a:t>(</a:t>
            </a:r>
            <a:r>
              <a:rPr lang="en-US" dirty="0"/>
              <a:t>Curtis &amp; Kruidenier, 2005)</a:t>
            </a:r>
          </a:p>
          <a:p>
            <a:endParaRPr lang="en-US" sz="2800" dirty="0"/>
          </a:p>
          <a:p>
            <a:endParaRPr lang="en-US" sz="2800" dirty="0"/>
          </a:p>
        </p:txBody>
      </p:sp>
    </p:spTree>
    <p:extLst>
      <p:ext uri="{BB962C8B-B14F-4D97-AF65-F5344CB8AC3E}">
        <p14:creationId xmlns:p14="http://schemas.microsoft.com/office/powerpoint/2010/main" val="13779900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Assess Comprehension?</a:t>
            </a:r>
            <a:endParaRPr lang="en-US" dirty="0"/>
          </a:p>
        </p:txBody>
      </p:sp>
      <p:sp>
        <p:nvSpPr>
          <p:cNvPr id="3" name="Content Placeholder 2"/>
          <p:cNvSpPr>
            <a:spLocks noGrp="1"/>
          </p:cNvSpPr>
          <p:nvPr>
            <p:ph idx="1"/>
          </p:nvPr>
        </p:nvSpPr>
        <p:spPr/>
        <p:txBody>
          <a:bodyPr>
            <a:normAutofit fontScale="92500" lnSpcReduction="20000"/>
          </a:bodyPr>
          <a:lstStyle/>
          <a:p>
            <a:r>
              <a:rPr lang="en-US" sz="3200" dirty="0" smtClean="0"/>
              <a:t>Ask </a:t>
            </a:r>
            <a:r>
              <a:rPr lang="en-US" sz="3200" dirty="0"/>
              <a:t>students to read and answer questions about what they have </a:t>
            </a:r>
            <a:r>
              <a:rPr lang="en-US" sz="3200" dirty="0" smtClean="0"/>
              <a:t>read:</a:t>
            </a:r>
          </a:p>
          <a:p>
            <a:pPr lvl="2"/>
            <a:r>
              <a:rPr lang="en-US" sz="3000" dirty="0" smtClean="0"/>
              <a:t>Multiple-choice</a:t>
            </a:r>
          </a:p>
          <a:p>
            <a:pPr lvl="2"/>
            <a:r>
              <a:rPr lang="en-US" sz="3000" dirty="0"/>
              <a:t>S</a:t>
            </a:r>
            <a:r>
              <a:rPr lang="en-US" sz="3000" dirty="0" smtClean="0"/>
              <a:t>hort answer </a:t>
            </a:r>
          </a:p>
          <a:p>
            <a:pPr lvl="2"/>
            <a:r>
              <a:rPr lang="en-US" sz="3000" dirty="0" smtClean="0"/>
              <a:t>Cloze </a:t>
            </a:r>
            <a:r>
              <a:rPr lang="en-US" sz="3000" dirty="0"/>
              <a:t>or fill-in-the-blank </a:t>
            </a:r>
            <a:r>
              <a:rPr lang="en-US" sz="3000" dirty="0" smtClean="0"/>
              <a:t>questions</a:t>
            </a:r>
            <a:endParaRPr lang="en-US" sz="3000" dirty="0"/>
          </a:p>
          <a:p>
            <a:pPr lvl="2"/>
            <a:r>
              <a:rPr lang="en-US" sz="3000" dirty="0" smtClean="0"/>
              <a:t>Outlines or maps</a:t>
            </a:r>
          </a:p>
          <a:p>
            <a:pPr lvl="2"/>
            <a:r>
              <a:rPr lang="en-US" sz="3000" dirty="0" smtClean="0"/>
              <a:t>Writing prompts</a:t>
            </a:r>
          </a:p>
          <a:p>
            <a:pPr lvl="2"/>
            <a:r>
              <a:rPr lang="en-US" sz="3000" dirty="0" smtClean="0"/>
              <a:t>Observation</a:t>
            </a:r>
          </a:p>
          <a:p>
            <a:pPr lvl="2"/>
            <a:r>
              <a:rPr lang="en-US" sz="3000" dirty="0" smtClean="0"/>
              <a:t>Conferring </a:t>
            </a:r>
            <a:endParaRPr lang="en-US" sz="3000" dirty="0"/>
          </a:p>
        </p:txBody>
      </p:sp>
    </p:spTree>
    <p:extLst>
      <p:ext uri="{BB962C8B-B14F-4D97-AF65-F5344CB8AC3E}">
        <p14:creationId xmlns:p14="http://schemas.microsoft.com/office/powerpoint/2010/main" val="12641735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0165" y="484632"/>
            <a:ext cx="9879105" cy="1609344"/>
          </a:xfrm>
        </p:spPr>
        <p:txBody>
          <a:bodyPr>
            <a:normAutofit/>
          </a:bodyPr>
          <a:lstStyle/>
          <a:p>
            <a:r>
              <a:rPr lang="en-US" sz="4400" dirty="0" smtClean="0"/>
              <a:t>Focus Strategies To Model/Teach</a:t>
            </a:r>
            <a:endParaRPr lang="en-US" sz="4400" dirty="0"/>
          </a:p>
        </p:txBody>
      </p:sp>
      <p:sp>
        <p:nvSpPr>
          <p:cNvPr id="3" name="Content Placeholder 2"/>
          <p:cNvSpPr>
            <a:spLocks noGrp="1"/>
          </p:cNvSpPr>
          <p:nvPr>
            <p:ph idx="1"/>
          </p:nvPr>
        </p:nvSpPr>
        <p:spPr>
          <a:xfrm>
            <a:off x="1069848" y="1786269"/>
            <a:ext cx="10058400" cy="4635795"/>
          </a:xfrm>
        </p:spPr>
        <p:txBody>
          <a:bodyPr>
            <a:normAutofit lnSpcReduction="10000"/>
          </a:bodyPr>
          <a:lstStyle/>
          <a:p>
            <a:r>
              <a:rPr lang="en-US" sz="2800" dirty="0"/>
              <a:t>Predictions</a:t>
            </a:r>
          </a:p>
          <a:p>
            <a:r>
              <a:rPr lang="en-US" sz="2800" dirty="0"/>
              <a:t>Connections (Text to Self, Text to Text, Text to World)</a:t>
            </a:r>
          </a:p>
          <a:p>
            <a:r>
              <a:rPr lang="en-US" sz="2800" dirty="0"/>
              <a:t>Clarifications</a:t>
            </a:r>
          </a:p>
          <a:p>
            <a:r>
              <a:rPr lang="en-US" sz="2800" dirty="0"/>
              <a:t>Questions</a:t>
            </a:r>
          </a:p>
          <a:p>
            <a:r>
              <a:rPr lang="en-US" sz="2800" dirty="0"/>
              <a:t> Visualizing</a:t>
            </a:r>
          </a:p>
          <a:p>
            <a:r>
              <a:rPr lang="en-US" sz="2800" dirty="0"/>
              <a:t>Determining Importance</a:t>
            </a:r>
          </a:p>
          <a:p>
            <a:r>
              <a:rPr lang="en-US" sz="2800" dirty="0"/>
              <a:t>Inferring</a:t>
            </a:r>
          </a:p>
          <a:p>
            <a:r>
              <a:rPr lang="en-US" sz="2800" dirty="0"/>
              <a:t>Synthesizing 			                   </a:t>
            </a:r>
            <a:endParaRPr lang="en-US" sz="2800" dirty="0" smtClean="0"/>
          </a:p>
          <a:p>
            <a:pPr algn="r"/>
            <a:r>
              <a:rPr lang="en-US" dirty="0" smtClean="0"/>
              <a:t>(</a:t>
            </a:r>
            <a:r>
              <a:rPr lang="en-US" dirty="0"/>
              <a:t>Harvey &amp; Goodvis, 2000)</a:t>
            </a:r>
          </a:p>
          <a:p>
            <a:endParaRPr lang="en-US" dirty="0" smtClean="0"/>
          </a:p>
          <a:p>
            <a:endParaRPr lang="en-US" dirty="0"/>
          </a:p>
        </p:txBody>
      </p:sp>
    </p:spTree>
    <p:extLst>
      <p:ext uri="{BB962C8B-B14F-4D97-AF65-F5344CB8AC3E}">
        <p14:creationId xmlns:p14="http://schemas.microsoft.com/office/powerpoint/2010/main" val="16216343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2152242"/>
          </a:xfrm>
        </p:spPr>
        <p:txBody>
          <a:bodyPr>
            <a:normAutofit/>
          </a:bodyPr>
          <a:lstStyle/>
          <a:p>
            <a:r>
              <a:rPr lang="en-US" sz="4400" dirty="0"/>
              <a:t>Other suggestions supported by research include:</a:t>
            </a:r>
            <a:r>
              <a:rPr lang="en-US" b="1" i="1" dirty="0"/>
              <a:t/>
            </a:r>
            <a:br>
              <a:rPr lang="en-US" b="1" i="1" dirty="0"/>
            </a:br>
            <a:endParaRPr lang="en-US" dirty="0"/>
          </a:p>
        </p:txBody>
      </p:sp>
      <p:sp>
        <p:nvSpPr>
          <p:cNvPr id="3" name="Content Placeholder 2"/>
          <p:cNvSpPr>
            <a:spLocks noGrp="1"/>
          </p:cNvSpPr>
          <p:nvPr>
            <p:ph idx="1"/>
          </p:nvPr>
        </p:nvSpPr>
        <p:spPr/>
        <p:txBody>
          <a:bodyPr>
            <a:normAutofit fontScale="92500"/>
          </a:bodyPr>
          <a:lstStyle/>
          <a:p>
            <a:r>
              <a:rPr lang="en-US" sz="3200" dirty="0" smtClean="0"/>
              <a:t>“Use </a:t>
            </a:r>
            <a:r>
              <a:rPr lang="en-US" sz="3200" dirty="0"/>
              <a:t>adult oriented material, which can be motivating and necessary for decoding instruction (which, in turn, enables comprehension) (91).</a:t>
            </a:r>
          </a:p>
          <a:p>
            <a:r>
              <a:rPr lang="en-US" sz="3200" dirty="0"/>
              <a:t>Devote sufficient classroom time to reading and writing instruction; one study suggests spending at least 70% of classroom time on reading and writing instruction (92</a:t>
            </a:r>
            <a:r>
              <a:rPr lang="en-US" sz="3200" dirty="0" smtClean="0"/>
              <a:t>).”</a:t>
            </a:r>
          </a:p>
          <a:p>
            <a:pPr algn="r"/>
            <a:r>
              <a:rPr lang="en-US" dirty="0"/>
              <a:t>(Curtis &amp; Kruidenier, 2005)</a:t>
            </a:r>
          </a:p>
          <a:p>
            <a:endParaRPr lang="en-US" sz="3200" dirty="0" smtClean="0"/>
          </a:p>
          <a:p>
            <a:endParaRPr lang="en-US" sz="3200" dirty="0"/>
          </a:p>
        </p:txBody>
      </p:sp>
    </p:spTree>
    <p:extLst>
      <p:ext uri="{BB962C8B-B14F-4D97-AF65-F5344CB8AC3E}">
        <p14:creationId xmlns:p14="http://schemas.microsoft.com/office/powerpoint/2010/main" val="11943861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Comprehension Activity!</a:t>
            </a:r>
            <a:endParaRPr lang="en-US" dirty="0"/>
          </a:p>
        </p:txBody>
      </p:sp>
      <p:sp>
        <p:nvSpPr>
          <p:cNvPr id="3" name="Content Placeholder 2"/>
          <p:cNvSpPr>
            <a:spLocks noGrp="1"/>
          </p:cNvSpPr>
          <p:nvPr>
            <p:ph idx="1"/>
          </p:nvPr>
        </p:nvSpPr>
        <p:spPr/>
        <p:txBody>
          <a:bodyPr>
            <a:normAutofit/>
          </a:bodyPr>
          <a:lstStyle/>
          <a:p>
            <a:r>
              <a:rPr lang="en-US" sz="3600" dirty="0" smtClean="0"/>
              <a:t>Article</a:t>
            </a:r>
          </a:p>
          <a:p>
            <a:pPr lvl="1"/>
            <a:r>
              <a:rPr lang="en-US" sz="3600" dirty="0" smtClean="0"/>
              <a:t>Annotate where your stopping points would be to model your thinking</a:t>
            </a:r>
            <a:endParaRPr lang="en-US" sz="3600" dirty="0"/>
          </a:p>
          <a:p>
            <a:pPr lvl="1"/>
            <a:r>
              <a:rPr lang="en-US" sz="3600" dirty="0" smtClean="0"/>
              <a:t>Annotate which strategies you would model</a:t>
            </a:r>
          </a:p>
        </p:txBody>
      </p:sp>
    </p:spTree>
    <p:extLst>
      <p:ext uri="{BB962C8B-B14F-4D97-AF65-F5344CB8AC3E}">
        <p14:creationId xmlns:p14="http://schemas.microsoft.com/office/powerpoint/2010/main" val="1412882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a:t>
            </a:r>
          </a:p>
        </p:txBody>
      </p:sp>
      <p:sp>
        <p:nvSpPr>
          <p:cNvPr id="3" name="Content Placeholder 2"/>
          <p:cNvSpPr>
            <a:spLocks noGrp="1"/>
          </p:cNvSpPr>
          <p:nvPr>
            <p:ph idx="1"/>
          </p:nvPr>
        </p:nvSpPr>
        <p:spPr/>
        <p:txBody>
          <a:bodyPr vert="horz" lIns="91440" tIns="45720" rIns="91440" bIns="45720" rtlCol="0" anchor="t">
            <a:normAutofit/>
          </a:bodyPr>
          <a:lstStyle/>
          <a:p>
            <a:r>
              <a:rPr lang="x-none" sz="3600"/>
              <a:t>By the end of this workshop participants </a:t>
            </a:r>
            <a:r>
              <a:rPr lang="x-none" sz="3600" smtClean="0"/>
              <a:t>wil</a:t>
            </a:r>
            <a:r>
              <a:rPr lang="en-US" sz="3600" dirty="0" smtClean="0"/>
              <a:t>l be able to…</a:t>
            </a:r>
          </a:p>
          <a:p>
            <a:pPr lvl="2"/>
            <a:r>
              <a:rPr lang="x-none" sz="3600" smtClean="0"/>
              <a:t>Discuss </a:t>
            </a:r>
            <a:r>
              <a:rPr lang="en-US" sz="3600" dirty="0"/>
              <a:t>f</a:t>
            </a:r>
            <a:r>
              <a:rPr lang="en-US" sz="3600" dirty="0" smtClean="0"/>
              <a:t>unctional </a:t>
            </a:r>
            <a:r>
              <a:rPr lang="en-US" sz="3600" dirty="0"/>
              <a:t>l</a:t>
            </a:r>
            <a:r>
              <a:rPr lang="en-US" sz="3600" dirty="0" smtClean="0"/>
              <a:t>iteracy</a:t>
            </a:r>
          </a:p>
          <a:p>
            <a:pPr lvl="2"/>
            <a:r>
              <a:rPr lang="en-US" sz="3600" dirty="0" smtClean="0"/>
              <a:t>Define the four research-based </a:t>
            </a:r>
            <a:r>
              <a:rPr lang="en-US" sz="3600" dirty="0"/>
              <a:t>p</a:t>
            </a:r>
            <a:r>
              <a:rPr lang="en-US" sz="3600" dirty="0" smtClean="0"/>
              <a:t>rinciples</a:t>
            </a:r>
          </a:p>
          <a:p>
            <a:pPr lvl="2"/>
            <a:r>
              <a:rPr lang="en-US" sz="3600" dirty="0" smtClean="0"/>
              <a:t>Articulate </a:t>
            </a:r>
            <a:r>
              <a:rPr lang="x-none" sz="3600" smtClean="0"/>
              <a:t>how </a:t>
            </a:r>
            <a:r>
              <a:rPr lang="en-US" sz="3600" dirty="0" smtClean="0"/>
              <a:t>functional literacy</a:t>
            </a:r>
            <a:r>
              <a:rPr lang="x-none" sz="3600" smtClean="0"/>
              <a:t> </a:t>
            </a:r>
            <a:r>
              <a:rPr lang="x-none" sz="3600"/>
              <a:t>can influence teaching and </a:t>
            </a:r>
            <a:r>
              <a:rPr lang="x-none" sz="3600" smtClean="0"/>
              <a:t>learning</a:t>
            </a:r>
            <a:endParaRPr lang="en-US" sz="3600" dirty="0"/>
          </a:p>
          <a:p>
            <a:pPr marL="274320" lvl="1" indent="0">
              <a:buNone/>
            </a:pPr>
            <a:endParaRPr lang="en-US" sz="3400" dirty="0"/>
          </a:p>
        </p:txBody>
      </p:sp>
    </p:spTree>
    <p:extLst>
      <p:ext uri="{BB962C8B-B14F-4D97-AF65-F5344CB8AC3E}">
        <p14:creationId xmlns:p14="http://schemas.microsoft.com/office/powerpoint/2010/main" val="6814464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Comprehension: Implications</a:t>
            </a:r>
            <a:endParaRPr lang="en-US" dirty="0"/>
          </a:p>
        </p:txBody>
      </p:sp>
      <p:sp>
        <p:nvSpPr>
          <p:cNvPr id="3" name="Content Placeholder 2"/>
          <p:cNvSpPr>
            <a:spLocks noGrp="1"/>
          </p:cNvSpPr>
          <p:nvPr>
            <p:ph idx="1"/>
          </p:nvPr>
        </p:nvSpPr>
        <p:spPr/>
        <p:txBody>
          <a:bodyPr>
            <a:normAutofit fontScale="92500"/>
          </a:bodyPr>
          <a:lstStyle/>
          <a:p>
            <a:r>
              <a:rPr lang="en-US" sz="3200" dirty="0" smtClean="0"/>
              <a:t>“</a:t>
            </a:r>
            <a:r>
              <a:rPr lang="en-US" sz="3200" dirty="0"/>
              <a:t>In some </a:t>
            </a:r>
            <a:r>
              <a:rPr lang="en-US" sz="3200" dirty="0" smtClean="0"/>
              <a:t>adult instructional </a:t>
            </a:r>
            <a:r>
              <a:rPr lang="en-US" sz="3200" dirty="0"/>
              <a:t>settings, student comprehension has been improved by manipulating the classroom environment. Some enabling factors in the classroom environment include: emphasizing learner-centered activities (89); </a:t>
            </a:r>
            <a:r>
              <a:rPr lang="en-US" sz="3200" dirty="0" smtClean="0"/>
              <a:t>and </a:t>
            </a:r>
            <a:r>
              <a:rPr lang="en-US" sz="3200" dirty="0"/>
              <a:t>dealing explicitly with adults' motivation and how they feel about their reading (95</a:t>
            </a:r>
            <a:r>
              <a:rPr lang="en-US" sz="3200" dirty="0" smtClean="0"/>
              <a:t>).”</a:t>
            </a:r>
          </a:p>
          <a:p>
            <a:pPr algn="r"/>
            <a:r>
              <a:rPr lang="en-US" dirty="0"/>
              <a:t>(Curtis &amp; Kruidenier, 2005)</a:t>
            </a:r>
          </a:p>
        </p:txBody>
      </p:sp>
    </p:spTree>
    <p:extLst>
      <p:ext uri="{BB962C8B-B14F-4D97-AF65-F5344CB8AC3E}">
        <p14:creationId xmlns:p14="http://schemas.microsoft.com/office/powerpoint/2010/main" val="1192068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 Goal…</a:t>
            </a:r>
            <a:endParaRPr lang="en-US" dirty="0"/>
          </a:p>
        </p:txBody>
      </p:sp>
      <p:sp>
        <p:nvSpPr>
          <p:cNvPr id="3" name="Content Placeholder 2"/>
          <p:cNvSpPr>
            <a:spLocks noGrp="1"/>
          </p:cNvSpPr>
          <p:nvPr>
            <p:ph idx="1"/>
          </p:nvPr>
        </p:nvSpPr>
        <p:spPr/>
        <p:txBody>
          <a:bodyPr>
            <a:normAutofit/>
          </a:bodyPr>
          <a:lstStyle/>
          <a:p>
            <a:r>
              <a:rPr lang="en-US" sz="3200" dirty="0"/>
              <a:t>P</a:t>
            </a:r>
            <a:r>
              <a:rPr lang="en-US" sz="3200" dirty="0" smtClean="0"/>
              <a:t>eople </a:t>
            </a:r>
            <a:r>
              <a:rPr lang="en-US" sz="3200" dirty="0"/>
              <a:t>read to learn and </a:t>
            </a:r>
            <a:r>
              <a:rPr lang="en-US" sz="3200" dirty="0" smtClean="0"/>
              <a:t>understand</a:t>
            </a:r>
          </a:p>
          <a:p>
            <a:r>
              <a:rPr lang="en-US" sz="3200" dirty="0" smtClean="0"/>
              <a:t>Readers interact </a:t>
            </a:r>
            <a:r>
              <a:rPr lang="en-US" sz="3200" dirty="0"/>
              <a:t>with a text for comprehension to </a:t>
            </a:r>
            <a:r>
              <a:rPr lang="en-US" sz="3200" dirty="0" smtClean="0"/>
              <a:t>occur</a:t>
            </a:r>
          </a:p>
          <a:p>
            <a:r>
              <a:rPr lang="en-US" sz="3200" dirty="0" smtClean="0"/>
              <a:t>They </a:t>
            </a:r>
            <a:r>
              <a:rPr lang="en-US" sz="3200" dirty="0"/>
              <a:t>understand more when they are familiar with the basic vocabulary or </a:t>
            </a:r>
            <a:r>
              <a:rPr lang="en-US" sz="3200" dirty="0" smtClean="0"/>
              <a:t>concepts</a:t>
            </a:r>
          </a:p>
          <a:p>
            <a:r>
              <a:rPr lang="en-US" sz="3200" dirty="0" smtClean="0"/>
              <a:t>People are motivated and, at the most basic level, functionally literate</a:t>
            </a:r>
            <a:endParaRPr lang="en-US" dirty="0"/>
          </a:p>
        </p:txBody>
      </p:sp>
    </p:spTree>
    <p:extLst>
      <p:ext uri="{BB962C8B-B14F-4D97-AF65-F5344CB8AC3E}">
        <p14:creationId xmlns:p14="http://schemas.microsoft.com/office/powerpoint/2010/main" val="9123010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a:t>
            </a:r>
            <a:endParaRPr lang="en-US" dirty="0"/>
          </a:p>
        </p:txBody>
      </p:sp>
      <p:sp>
        <p:nvSpPr>
          <p:cNvPr id="3" name="Content Placeholder 2"/>
          <p:cNvSpPr>
            <a:spLocks noGrp="1"/>
          </p:cNvSpPr>
          <p:nvPr>
            <p:ph idx="1"/>
          </p:nvPr>
        </p:nvSpPr>
        <p:spPr>
          <a:xfrm>
            <a:off x="1069848" y="1871330"/>
            <a:ext cx="10058400" cy="4300870"/>
          </a:xfrm>
        </p:spPr>
        <p:txBody>
          <a:bodyPr>
            <a:noAutofit/>
          </a:bodyPr>
          <a:lstStyle/>
          <a:p>
            <a:r>
              <a:rPr lang="en-US" sz="2800" dirty="0" smtClean="0"/>
              <a:t>“Most </a:t>
            </a:r>
            <a:r>
              <a:rPr lang="en-US" sz="2800" dirty="0"/>
              <a:t>educators maintain that effective reading and reading instruction cannot occur without sufficient motivation on the part of the learner. Motivation would seem to be especially important in adult literacy </a:t>
            </a:r>
            <a:r>
              <a:rPr lang="en-US" sz="2800" dirty="0" smtClean="0"/>
              <a:t>because in </a:t>
            </a:r>
            <a:r>
              <a:rPr lang="en-US" sz="2800" dirty="0"/>
              <a:t>addition to an initial desire to learn to </a:t>
            </a:r>
            <a:r>
              <a:rPr lang="en-US" sz="2800" dirty="0" smtClean="0"/>
              <a:t>read adults </a:t>
            </a:r>
            <a:r>
              <a:rPr lang="en-US" sz="2800" dirty="0"/>
              <a:t>must address many barriers to participation, set aside the time necessary to receive effective instruction, and overcome any embarrassment resulting from the stigma associated with seeking help for poor reading skills</a:t>
            </a:r>
            <a:r>
              <a:rPr lang="en-US" sz="2800" dirty="0" smtClean="0"/>
              <a:t>.”</a:t>
            </a:r>
            <a:endParaRPr lang="en-US" sz="2800" dirty="0"/>
          </a:p>
        </p:txBody>
      </p:sp>
    </p:spTree>
    <p:extLst>
      <p:ext uri="{BB962C8B-B14F-4D97-AF65-F5344CB8AC3E}">
        <p14:creationId xmlns:p14="http://schemas.microsoft.com/office/powerpoint/2010/main" val="4471891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Closure</a:t>
            </a:r>
          </a:p>
        </p:txBody>
      </p:sp>
      <p:sp>
        <p:nvSpPr>
          <p:cNvPr id="3" name="Content Placeholder 2"/>
          <p:cNvSpPr>
            <a:spLocks noGrp="1"/>
          </p:cNvSpPr>
          <p:nvPr>
            <p:ph idx="1"/>
          </p:nvPr>
        </p:nvSpPr>
        <p:spPr>
          <a:xfrm>
            <a:off x="1066800" y="2014194"/>
            <a:ext cx="10058400" cy="4234206"/>
          </a:xfrm>
        </p:spPr>
        <p:txBody>
          <a:bodyPr>
            <a:noAutofit/>
          </a:bodyPr>
          <a:lstStyle/>
          <a:p>
            <a:r>
              <a:rPr lang="x-none" sz="3600" smtClean="0"/>
              <a:t>Discuss </a:t>
            </a:r>
            <a:r>
              <a:rPr lang="en-US" sz="3600" dirty="0"/>
              <a:t>functional </a:t>
            </a:r>
            <a:r>
              <a:rPr lang="en-US" sz="3600" dirty="0" smtClean="0"/>
              <a:t>literacy</a:t>
            </a:r>
          </a:p>
          <a:p>
            <a:endParaRPr lang="en-US" sz="3600" dirty="0"/>
          </a:p>
          <a:p>
            <a:r>
              <a:rPr lang="en-US" sz="3600" dirty="0"/>
              <a:t>Define the four research-based </a:t>
            </a:r>
            <a:r>
              <a:rPr lang="en-US" sz="3600" dirty="0" smtClean="0"/>
              <a:t>principles</a:t>
            </a:r>
          </a:p>
          <a:p>
            <a:endParaRPr lang="en-US" sz="3600" dirty="0"/>
          </a:p>
          <a:p>
            <a:r>
              <a:rPr lang="en-US" sz="3600" dirty="0"/>
              <a:t>Articulate </a:t>
            </a:r>
            <a:r>
              <a:rPr lang="x-none" sz="3600"/>
              <a:t>how </a:t>
            </a:r>
            <a:r>
              <a:rPr lang="en-US" sz="3600" dirty="0"/>
              <a:t>functional literacy</a:t>
            </a:r>
            <a:r>
              <a:rPr lang="x-none" sz="3600"/>
              <a:t> can influence teaching and learning</a:t>
            </a:r>
            <a:endParaRPr lang="en-US" sz="3600" dirty="0"/>
          </a:p>
        </p:txBody>
      </p:sp>
    </p:spTree>
    <p:extLst>
      <p:ext uri="{BB962C8B-B14F-4D97-AF65-F5344CB8AC3E}">
        <p14:creationId xmlns:p14="http://schemas.microsoft.com/office/powerpoint/2010/main" val="7172235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3455989" y="1397000"/>
          <a:ext cx="5278437" cy="4064000"/>
        </p:xfrm>
        <a:graphic>
          <a:graphicData uri="http://schemas.openxmlformats.org/presentationml/2006/ole">
            <mc:AlternateContent xmlns:mc="http://schemas.openxmlformats.org/markup-compatibility/2006">
              <mc:Choice xmlns:v="urn:schemas-microsoft-com:vml" Requires="v">
                <p:oleObj spid="_x0000_s1058" name="Document" r:id="rId4" imgW="9601200" imgH="7391400" progId="Word.Document.12">
                  <p:embed/>
                </p:oleObj>
              </mc:Choice>
              <mc:Fallback>
                <p:oleObj name="Document" r:id="rId4" imgW="9601200" imgH="7391400" progId="Word.Document.12">
                  <p:embed/>
                  <p:pic>
                    <p:nvPicPr>
                      <p:cNvPr id="0" name=""/>
                      <p:cNvPicPr/>
                      <p:nvPr/>
                    </p:nvPicPr>
                    <p:blipFill>
                      <a:blip r:embed="rId5"/>
                      <a:stretch>
                        <a:fillRect/>
                      </a:stretch>
                    </p:blipFill>
                    <p:spPr>
                      <a:xfrm>
                        <a:off x="3455989" y="1397000"/>
                        <a:ext cx="5278437" cy="4064000"/>
                      </a:xfrm>
                      <a:prstGeom prst="rect">
                        <a:avLst/>
                      </a:prstGeom>
                    </p:spPr>
                  </p:pic>
                </p:oleObj>
              </mc:Fallback>
            </mc:AlternateContent>
          </a:graphicData>
        </a:graphic>
      </p:graphicFrame>
    </p:spTree>
    <p:extLst>
      <p:ext uri="{BB962C8B-B14F-4D97-AF65-F5344CB8AC3E}">
        <p14:creationId xmlns:p14="http://schemas.microsoft.com/office/powerpoint/2010/main" val="9155292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r>
              <a:rPr lang="en-US" altLang="en-US" b="1" dirty="0">
                <a:ln>
                  <a:noFill/>
                </a:ln>
              </a:rPr>
              <a:t>Questions? Comments?</a:t>
            </a:r>
          </a:p>
        </p:txBody>
      </p:sp>
      <p:sp>
        <p:nvSpPr>
          <p:cNvPr id="71682" name="Content Placeholder 2"/>
          <p:cNvSpPr>
            <a:spLocks noGrp="1"/>
          </p:cNvSpPr>
          <p:nvPr>
            <p:ph idx="1"/>
          </p:nvPr>
        </p:nvSpPr>
        <p:spPr/>
        <p:txBody>
          <a:bodyPr/>
          <a:lstStyle/>
          <a:p>
            <a:r>
              <a:rPr lang="en-US" altLang="en-US" sz="3200" dirty="0"/>
              <a:t>Stacy A. Griffin, Ed.D.</a:t>
            </a:r>
          </a:p>
          <a:p>
            <a:r>
              <a:rPr lang="en-US" altLang="en-US" sz="3200" dirty="0">
                <a:hlinkClick r:id="rId2"/>
              </a:rPr>
              <a:t>stacyannegriffin@gmail.com</a:t>
            </a:r>
            <a:endParaRPr lang="en-US" altLang="en-US" sz="3200"/>
          </a:p>
          <a:p>
            <a:endParaRPr lang="en-US" altLang="en-US" sz="3200" dirty="0"/>
          </a:p>
          <a:p>
            <a:r>
              <a:rPr lang="en-US" altLang="en-US" sz="3200" dirty="0"/>
              <a:t>Wendy A. McWhorter, M.A.</a:t>
            </a:r>
          </a:p>
          <a:p>
            <a:r>
              <a:rPr lang="en-US" altLang="en-US" sz="3200" dirty="0">
                <a:hlinkClick r:id="rId3"/>
              </a:rPr>
              <a:t>wendyamcwhorter@gmail.com</a:t>
            </a:r>
            <a:endParaRPr lang="en-US" altLang="en-US" sz="3200"/>
          </a:p>
          <a:p>
            <a:endParaRPr lang="en-US" altLang="en-US" dirty="0"/>
          </a:p>
        </p:txBody>
      </p:sp>
    </p:spTree>
    <p:extLst>
      <p:ext uri="{BB962C8B-B14F-4D97-AF65-F5344CB8AC3E}">
        <p14:creationId xmlns:p14="http://schemas.microsoft.com/office/powerpoint/2010/main" val="9495250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marL="0" indent="0">
              <a:buNone/>
            </a:pPr>
            <a:r>
              <a:rPr lang="en-US" dirty="0"/>
              <a:t>Harvey, S., &amp; Goudvis, A. (2000). </a:t>
            </a:r>
            <a:r>
              <a:rPr lang="en-US" i="1" dirty="0"/>
              <a:t>Strategies that work: Teaching comprehension to enhance </a:t>
            </a:r>
            <a:r>
              <a:rPr lang="en-US" i="1" dirty="0" smtClean="0"/>
              <a:t>understanding</a:t>
            </a:r>
            <a:r>
              <a:rPr lang="en-US" dirty="0"/>
              <a:t>. York, Me: Stenhouse</a:t>
            </a:r>
            <a:r>
              <a:rPr lang="en-US" dirty="0" smtClean="0"/>
              <a:t>.</a:t>
            </a:r>
          </a:p>
          <a:p>
            <a:pPr marL="0" indent="0">
              <a:buNone/>
            </a:pPr>
            <a:r>
              <a:rPr lang="en-US" dirty="0" smtClean="0">
                <a:hlinkClick r:id="rId3"/>
              </a:rPr>
              <a:t>Curtis, M. E. &amp; </a:t>
            </a:r>
            <a:r>
              <a:rPr lang="en-US" dirty="0" smtClean="0"/>
              <a:t>Kruidenier, J. R. (2005). A summary </a:t>
            </a:r>
            <a:r>
              <a:rPr lang="en-US" dirty="0"/>
              <a:t>of </a:t>
            </a:r>
            <a:r>
              <a:rPr lang="en-US" dirty="0" smtClean="0"/>
              <a:t>scientifically </a:t>
            </a:r>
            <a:r>
              <a:rPr lang="en-US" dirty="0"/>
              <a:t>b</a:t>
            </a:r>
            <a:r>
              <a:rPr lang="en-US" dirty="0" smtClean="0"/>
              <a:t>ased </a:t>
            </a:r>
            <a:r>
              <a:rPr lang="en-US" dirty="0"/>
              <a:t>r</a:t>
            </a:r>
            <a:r>
              <a:rPr lang="en-US" dirty="0" smtClean="0"/>
              <a:t>esearch principles:</a:t>
            </a:r>
            <a:r>
              <a:rPr lang="en-US" dirty="0"/>
              <a:t> </a:t>
            </a:r>
            <a:r>
              <a:rPr lang="en-US" dirty="0" smtClean="0"/>
              <a:t>teaching </a:t>
            </a:r>
            <a:r>
              <a:rPr lang="en-US" dirty="0"/>
              <a:t>a</a:t>
            </a:r>
            <a:r>
              <a:rPr lang="en-US" dirty="0" smtClean="0"/>
              <a:t>dults </a:t>
            </a:r>
            <a:r>
              <a:rPr lang="en-US" dirty="0"/>
              <a:t>to </a:t>
            </a:r>
            <a:r>
              <a:rPr lang="en-US" dirty="0" smtClean="0"/>
              <a:t>read. </a:t>
            </a:r>
            <a:r>
              <a:rPr lang="en-US" dirty="0"/>
              <a:t>Retrieved from https://</a:t>
            </a:r>
            <a:r>
              <a:rPr lang="en-US" dirty="0" smtClean="0"/>
              <a:t>lincs.ed.gov/publications/html/teach_adults/teach_adults.html</a:t>
            </a:r>
          </a:p>
          <a:p>
            <a:pPr marL="0" indent="0">
              <a:buNone/>
            </a:pPr>
            <a:r>
              <a:rPr lang="en-US" dirty="0"/>
              <a:t>National Center for Educational Statistics in the United </a:t>
            </a:r>
            <a:r>
              <a:rPr lang="en-US" dirty="0" smtClean="0"/>
              <a:t>States. </a:t>
            </a:r>
            <a:r>
              <a:rPr lang="en-US" i="1" dirty="0" smtClean="0">
                <a:hlinkClick r:id="rId3"/>
              </a:rPr>
              <a:t>"The </a:t>
            </a:r>
            <a:r>
              <a:rPr lang="en-US" i="1" dirty="0">
                <a:hlinkClick r:id="rId3"/>
              </a:rPr>
              <a:t>Health Literacy of America's Adults"</a:t>
            </a:r>
            <a:r>
              <a:rPr lang="en-US" i="1" dirty="0"/>
              <a:t> (PDF). </a:t>
            </a:r>
            <a:r>
              <a:rPr lang="en-US" i="1" dirty="0">
                <a:hlinkClick r:id="rId4" tooltip="United States Department of Education"/>
              </a:rPr>
              <a:t>United States Department of Education</a:t>
            </a:r>
            <a:r>
              <a:rPr lang="en-US" i="1" dirty="0"/>
              <a:t>. 2006. Retrieved 23 February </a:t>
            </a:r>
            <a:r>
              <a:rPr lang="en-US" i="1" dirty="0" smtClean="0"/>
              <a:t>2017.</a:t>
            </a:r>
            <a:endParaRPr lang="en-US" dirty="0"/>
          </a:p>
          <a:p>
            <a:endParaRPr lang="en-US" dirty="0"/>
          </a:p>
        </p:txBody>
      </p:sp>
    </p:spTree>
    <p:extLst>
      <p:ext uri="{BB962C8B-B14F-4D97-AF65-F5344CB8AC3E}">
        <p14:creationId xmlns:p14="http://schemas.microsoft.com/office/powerpoint/2010/main" val="1688262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Literacy</a:t>
            </a:r>
            <a:endParaRPr lang="en-US" dirty="0"/>
          </a:p>
        </p:txBody>
      </p:sp>
      <p:sp>
        <p:nvSpPr>
          <p:cNvPr id="3" name="Content Placeholder 2"/>
          <p:cNvSpPr>
            <a:spLocks noGrp="1"/>
          </p:cNvSpPr>
          <p:nvPr>
            <p:ph idx="1"/>
          </p:nvPr>
        </p:nvSpPr>
        <p:spPr>
          <a:xfrm>
            <a:off x="1069848" y="1828800"/>
            <a:ext cx="10058400" cy="4343400"/>
          </a:xfrm>
        </p:spPr>
        <p:txBody>
          <a:bodyPr>
            <a:noAutofit/>
          </a:bodyPr>
          <a:lstStyle/>
          <a:p>
            <a:pPr marL="0" lvl="0" indent="0">
              <a:lnSpc>
                <a:spcPct val="100000"/>
              </a:lnSpc>
              <a:spcBef>
                <a:spcPts val="0"/>
              </a:spcBef>
              <a:buClrTx/>
              <a:buSzTx/>
              <a:buNone/>
            </a:pPr>
            <a:r>
              <a:rPr lang="en-US" sz="4400" dirty="0"/>
              <a:t>A term initially defined for UNESCO by William S. Gray (The Teaching of Reading and Writing, 1956, p. 21) as the training of adults to 'meet independently the reading and writing demands placed on them'.</a:t>
            </a:r>
          </a:p>
        </p:txBody>
      </p:sp>
    </p:spTree>
    <p:extLst>
      <p:ext uri="{BB962C8B-B14F-4D97-AF65-F5344CB8AC3E}">
        <p14:creationId xmlns:p14="http://schemas.microsoft.com/office/powerpoint/2010/main" val="2455105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Statistics</a:t>
            </a:r>
            <a:endParaRPr lang="en-US" dirty="0"/>
          </a:p>
        </p:txBody>
      </p:sp>
      <p:sp>
        <p:nvSpPr>
          <p:cNvPr id="3" name="Content Placeholder 2"/>
          <p:cNvSpPr>
            <a:spLocks noGrp="1"/>
          </p:cNvSpPr>
          <p:nvPr>
            <p:ph sz="half" idx="1"/>
          </p:nvPr>
        </p:nvSpPr>
        <p:spPr>
          <a:xfrm>
            <a:off x="1069848" y="1913859"/>
            <a:ext cx="9222468" cy="4784651"/>
          </a:xfrm>
        </p:spPr>
        <p:txBody>
          <a:bodyPr>
            <a:normAutofit fontScale="92500" lnSpcReduction="10000"/>
          </a:bodyPr>
          <a:lstStyle/>
          <a:p>
            <a:r>
              <a:rPr lang="en-US" sz="2600" dirty="0"/>
              <a:t>3 out of 5 people in American prisons can’t </a:t>
            </a:r>
            <a:r>
              <a:rPr lang="en-US" sz="2600" dirty="0" smtClean="0"/>
              <a:t>read</a:t>
            </a:r>
          </a:p>
          <a:p>
            <a:r>
              <a:rPr lang="en-US" sz="2600" dirty="0" smtClean="0"/>
              <a:t>Over 60% of adults in the US prison system read at or below the fourth grade level</a:t>
            </a:r>
          </a:p>
          <a:p>
            <a:r>
              <a:rPr lang="en-US" sz="2600" dirty="0"/>
              <a:t>Two-thirds of students who cannot read proficiently by the fourth grade will end up in jail or on </a:t>
            </a:r>
            <a:r>
              <a:rPr lang="en-US" sz="2600" dirty="0" smtClean="0"/>
              <a:t>welfare</a:t>
            </a:r>
          </a:p>
          <a:p>
            <a:r>
              <a:rPr lang="en-US" sz="2600" dirty="0" smtClean="0"/>
              <a:t>85% of US juvenile inmates are functionally illiterate</a:t>
            </a:r>
          </a:p>
          <a:p>
            <a:r>
              <a:rPr lang="en-US" sz="2600" dirty="0" smtClean="0"/>
              <a:t>To </a:t>
            </a:r>
            <a:r>
              <a:rPr lang="en-US" sz="2600" dirty="0"/>
              <a:t>determine how many prison beds will be needed in future years, some states actually base part of their projection on how well current elementary students are performing on reading tests</a:t>
            </a:r>
          </a:p>
          <a:p>
            <a:pPr algn="r"/>
            <a:r>
              <a:rPr lang="en-US" sz="1400" dirty="0"/>
              <a:t>National Center for Educational Statistics in the United States</a:t>
            </a:r>
          </a:p>
          <a:p>
            <a:pPr algn="r"/>
            <a:r>
              <a:rPr lang="en-US" sz="1400" dirty="0"/>
              <a:t>National Institute for Literacy, National Center for Adult Literacy, The Literacy Company, U.S. Census </a:t>
            </a:r>
            <a:r>
              <a:rPr lang="en-US" sz="1400" dirty="0" smtClean="0"/>
              <a:t>Bureau</a:t>
            </a:r>
            <a:endParaRPr lang="en-US" sz="1400" dirty="0"/>
          </a:p>
          <a:p>
            <a:pPr algn="r"/>
            <a:endParaRPr lang="en-US" sz="3600" dirty="0" smtClean="0"/>
          </a:p>
          <a:p>
            <a:endParaRPr lang="en-US" dirty="0" smtClean="0"/>
          </a:p>
          <a:p>
            <a:endParaRPr lang="en-US" dirty="0"/>
          </a:p>
        </p:txBody>
      </p:sp>
    </p:spTree>
    <p:extLst>
      <p:ext uri="{BB962C8B-B14F-4D97-AF65-F5344CB8AC3E}">
        <p14:creationId xmlns:p14="http://schemas.microsoft.com/office/powerpoint/2010/main" val="409824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lstStyle/>
          <a:p>
            <a:pPr marL="0" indent="0">
              <a:lnSpc>
                <a:spcPct val="100000"/>
              </a:lnSpc>
              <a:spcBef>
                <a:spcPts val="0"/>
              </a:spcBef>
              <a:buClrTx/>
              <a:buSzTx/>
              <a:buNone/>
              <a:defRPr/>
            </a:pPr>
            <a:r>
              <a:rPr lang="en-US" sz="3200" dirty="0" smtClean="0"/>
              <a:t>“When </a:t>
            </a:r>
            <a:r>
              <a:rPr lang="en-US" sz="3200" dirty="0"/>
              <a:t>researchers have looked at motivation, results suggest that dealing with adults literacy beliefs and goals for learning may increase their reading comprehension achievement (95</a:t>
            </a:r>
            <a:r>
              <a:rPr lang="en-US" sz="3200" dirty="0" smtClean="0"/>
              <a:t>).” </a:t>
            </a:r>
          </a:p>
          <a:p>
            <a:pPr marL="0" indent="0" algn="r">
              <a:lnSpc>
                <a:spcPct val="100000"/>
              </a:lnSpc>
              <a:spcBef>
                <a:spcPts val="0"/>
              </a:spcBef>
              <a:buClrTx/>
              <a:buSzTx/>
              <a:buNone/>
              <a:defRPr/>
            </a:pPr>
            <a:r>
              <a:rPr lang="en-US" dirty="0" smtClean="0"/>
              <a:t>(</a:t>
            </a:r>
            <a:r>
              <a:rPr lang="en-US" dirty="0"/>
              <a:t>Curtis &amp; Kruidenier, 2005)</a:t>
            </a:r>
          </a:p>
          <a:p>
            <a:pPr marL="0" indent="0">
              <a:lnSpc>
                <a:spcPct val="100000"/>
              </a:lnSpc>
              <a:spcBef>
                <a:spcPts val="0"/>
              </a:spcBef>
              <a:buClrTx/>
              <a:buSzTx/>
              <a:buNone/>
              <a:defRPr/>
            </a:pPr>
            <a:endParaRPr lang="en-US" sz="3200" dirty="0"/>
          </a:p>
          <a:p>
            <a:pPr marL="0" indent="0">
              <a:lnSpc>
                <a:spcPct val="100000"/>
              </a:lnSpc>
              <a:spcBef>
                <a:spcPts val="0"/>
              </a:spcBef>
              <a:buClrTx/>
              <a:buSzTx/>
              <a:buNone/>
              <a:defRPr/>
            </a:pPr>
            <a:r>
              <a:rPr lang="en-US" sz="3200" dirty="0" smtClean="0"/>
              <a:t>What are motivating factors for your adult learners ?</a:t>
            </a:r>
            <a:endParaRPr lang="en-US" sz="3200" dirty="0"/>
          </a:p>
          <a:p>
            <a:endParaRPr lang="en-US" dirty="0"/>
          </a:p>
          <a:p>
            <a:endParaRPr lang="en-US" dirty="0"/>
          </a:p>
        </p:txBody>
      </p:sp>
    </p:spTree>
    <p:extLst>
      <p:ext uri="{BB962C8B-B14F-4D97-AF65-F5344CB8AC3E}">
        <p14:creationId xmlns:p14="http://schemas.microsoft.com/office/powerpoint/2010/main" val="10140296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I begin?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00226" y="4656194"/>
            <a:ext cx="2905274" cy="2176151"/>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6727" y="2243194"/>
            <a:ext cx="2235200" cy="2413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9848" y="2093976"/>
            <a:ext cx="3492500" cy="23241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9526" y="4838446"/>
            <a:ext cx="4838721" cy="1524000"/>
          </a:xfrm>
          <a:prstGeom prst="rect">
            <a:avLst/>
          </a:prstGeom>
        </p:spPr>
      </p:pic>
    </p:spTree>
    <p:extLst>
      <p:ext uri="{BB962C8B-B14F-4D97-AF65-F5344CB8AC3E}">
        <p14:creationId xmlns:p14="http://schemas.microsoft.com/office/powerpoint/2010/main" val="20711308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Research-Based principles</a:t>
            </a:r>
            <a:endParaRPr lang="en-US" dirty="0"/>
          </a:p>
        </p:txBody>
      </p:sp>
      <p:sp>
        <p:nvSpPr>
          <p:cNvPr id="3" name="Content Placeholder 2"/>
          <p:cNvSpPr>
            <a:spLocks noGrp="1"/>
          </p:cNvSpPr>
          <p:nvPr>
            <p:ph idx="1"/>
          </p:nvPr>
        </p:nvSpPr>
        <p:spPr/>
        <p:txBody>
          <a:bodyPr>
            <a:normAutofit fontScale="77500" lnSpcReduction="20000"/>
          </a:bodyPr>
          <a:lstStyle/>
          <a:p>
            <a:r>
              <a:rPr lang="en-US" sz="4400" dirty="0" smtClean="0"/>
              <a:t>Alphabetics</a:t>
            </a:r>
          </a:p>
          <a:p>
            <a:endParaRPr lang="en-US" sz="4400" dirty="0" smtClean="0"/>
          </a:p>
          <a:p>
            <a:r>
              <a:rPr lang="en-US" sz="4400" dirty="0" smtClean="0"/>
              <a:t>Fluency</a:t>
            </a:r>
          </a:p>
          <a:p>
            <a:endParaRPr lang="en-US" sz="4400" dirty="0" smtClean="0"/>
          </a:p>
          <a:p>
            <a:r>
              <a:rPr lang="en-US" sz="4400" dirty="0" smtClean="0"/>
              <a:t>Vocabulary </a:t>
            </a:r>
          </a:p>
          <a:p>
            <a:endParaRPr lang="en-US" sz="4400" dirty="0" smtClean="0"/>
          </a:p>
          <a:p>
            <a:r>
              <a:rPr lang="en-US" sz="4400" dirty="0" smtClean="0"/>
              <a:t>Comprehension</a:t>
            </a:r>
            <a:endParaRPr lang="en-US" sz="4400" dirty="0"/>
          </a:p>
        </p:txBody>
      </p:sp>
    </p:spTree>
    <p:extLst>
      <p:ext uri="{BB962C8B-B14F-4D97-AF65-F5344CB8AC3E}">
        <p14:creationId xmlns:p14="http://schemas.microsoft.com/office/powerpoint/2010/main" val="5755360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Savon</Template>
  <TotalTime>780</TotalTime>
  <Words>2095</Words>
  <Application>Microsoft Macintosh PowerPoint</Application>
  <PresentationFormat>Widescreen</PresentationFormat>
  <Paragraphs>299</Paragraphs>
  <Slides>46</Slides>
  <Notes>31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3" baseType="lpstr">
      <vt:lpstr>Calibri</vt:lpstr>
      <vt:lpstr>Century Gothic</vt:lpstr>
      <vt:lpstr>Garamond</vt:lpstr>
      <vt:lpstr>Mangal</vt:lpstr>
      <vt:lpstr>Symbol</vt:lpstr>
      <vt:lpstr>Savon</vt:lpstr>
      <vt:lpstr>Document</vt:lpstr>
      <vt:lpstr>Functional LITERACY</vt:lpstr>
      <vt:lpstr>Agenda</vt:lpstr>
      <vt:lpstr>Opening Activity: One Word</vt:lpstr>
      <vt:lpstr>Objectives</vt:lpstr>
      <vt:lpstr>Functional Literacy</vt:lpstr>
      <vt:lpstr>The Statistics</vt:lpstr>
      <vt:lpstr>Motivation</vt:lpstr>
      <vt:lpstr>Where do I begin?</vt:lpstr>
      <vt:lpstr>Research-Based principles</vt:lpstr>
      <vt:lpstr>What is Alphabetics?</vt:lpstr>
      <vt:lpstr>Why Teach Alphabetics? </vt:lpstr>
      <vt:lpstr>How do I Assess Alphabetics?</vt:lpstr>
      <vt:lpstr>Assessing Alphabetics</vt:lpstr>
      <vt:lpstr>Assessing Alphabetics</vt:lpstr>
      <vt:lpstr>Assessing Alphabetics</vt:lpstr>
      <vt:lpstr>How do I Teach Alphabetics?</vt:lpstr>
      <vt:lpstr>Alphabetics Activity!</vt:lpstr>
      <vt:lpstr>Alphabetics: Implications</vt:lpstr>
      <vt:lpstr>What is Fluency?</vt:lpstr>
      <vt:lpstr>Why Teach Fluency?</vt:lpstr>
      <vt:lpstr>How do I Assess Fluency?</vt:lpstr>
      <vt:lpstr>How Do I Teach Fluency? </vt:lpstr>
      <vt:lpstr>A Non-Fluent Reader</vt:lpstr>
      <vt:lpstr>Fluency Activity!</vt:lpstr>
      <vt:lpstr>Fluency: Implications</vt:lpstr>
      <vt:lpstr>What is Vocabulary?</vt:lpstr>
      <vt:lpstr>Why Teach Vocabulary?</vt:lpstr>
      <vt:lpstr>How do I Assess Vocabulary?</vt:lpstr>
      <vt:lpstr>How Do I Teach Vocabulary?</vt:lpstr>
      <vt:lpstr>How Do I Teach Vocabulary?</vt:lpstr>
      <vt:lpstr>How Do I Teach Vocabulary?</vt:lpstr>
      <vt:lpstr>Vocabulary Activity!</vt:lpstr>
      <vt:lpstr>Vocabulary: Implications</vt:lpstr>
      <vt:lpstr>What is Comprehension?</vt:lpstr>
      <vt:lpstr>Why Teach Comprehension?</vt:lpstr>
      <vt:lpstr>How do I Assess Comprehension?</vt:lpstr>
      <vt:lpstr>Focus Strategies To Model/Teach</vt:lpstr>
      <vt:lpstr>Other suggestions supported by research include: </vt:lpstr>
      <vt:lpstr>Comprehension Activity!</vt:lpstr>
      <vt:lpstr>Comprehension: Implications</vt:lpstr>
      <vt:lpstr>The End Goal…</vt:lpstr>
      <vt:lpstr>Remember…</vt:lpstr>
      <vt:lpstr>Closure</vt:lpstr>
      <vt:lpstr>PowerPoint Presentation</vt:lpstr>
      <vt:lpstr>Questions? Comments?</vt:lpstr>
      <vt:lpstr>References</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Functional LITERACY</dc:title>
  <dc:creator>Stacy Griffin</dc:creator>
  <cp:lastModifiedBy>Stacy Griffin</cp:lastModifiedBy>
  <cp:revision>57</cp:revision>
  <dcterms:created xsi:type="dcterms:W3CDTF">2017-03-09T21:22:16Z</dcterms:created>
  <dcterms:modified xsi:type="dcterms:W3CDTF">2017-08-24T21:21:01Z</dcterms:modified>
</cp:coreProperties>
</file>