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57" r:id="rId4"/>
    <p:sldId id="258" r:id="rId5"/>
    <p:sldId id="260" r:id="rId6"/>
    <p:sldId id="261" r:id="rId7"/>
    <p:sldId id="288" r:id="rId8"/>
    <p:sldId id="262" r:id="rId9"/>
    <p:sldId id="264" r:id="rId10"/>
    <p:sldId id="273" r:id="rId11"/>
    <p:sldId id="274" r:id="rId12"/>
    <p:sldId id="270" r:id="rId13"/>
    <p:sldId id="275" r:id="rId14"/>
    <p:sldId id="268" r:id="rId15"/>
    <p:sldId id="276" r:id="rId16"/>
    <p:sldId id="286" r:id="rId17"/>
    <p:sldId id="271" r:id="rId18"/>
    <p:sldId id="278" r:id="rId19"/>
    <p:sldId id="279" r:id="rId20"/>
    <p:sldId id="280" r:id="rId21"/>
    <p:sldId id="269" r:id="rId22"/>
    <p:sldId id="281" r:id="rId23"/>
    <p:sldId id="282" r:id="rId24"/>
    <p:sldId id="283" r:id="rId25"/>
    <p:sldId id="263" r:id="rId26"/>
    <p:sldId id="265" r:id="rId27"/>
    <p:sldId id="266" r:id="rId28"/>
    <p:sldId id="267" r:id="rId29"/>
    <p:sldId id="272" r:id="rId30"/>
    <p:sldId id="284" r:id="rId31"/>
    <p:sldId id="287" r:id="rId32"/>
    <p:sldId id="285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65" autoAdjust="0"/>
    <p:restoredTop sz="93130"/>
  </p:normalViewPr>
  <p:slideViewPr>
    <p:cSldViewPr snapToGrid="0" snapToObjects="1">
      <p:cViewPr varScale="1">
        <p:scale>
          <a:sx n="60" d="100"/>
          <a:sy n="60" d="100"/>
        </p:scale>
        <p:origin x="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4D8B7-6913-0244-8ACA-F3A49FA55944}" type="datetimeFigureOut">
              <a:rPr lang="en-US" smtClean="0"/>
              <a:t>8/24/17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653A-FCC6-9E44-B6AA-08679715C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8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3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students work best in bright light,</a:t>
            </a:r>
            <a:r>
              <a:rPr lang="en-US" baseline="0" dirty="0" smtClean="0"/>
              <a:t> while others excel in low light.</a:t>
            </a:r>
          </a:p>
          <a:p>
            <a:r>
              <a:rPr lang="en-US" baseline="0" dirty="0" smtClean="0"/>
              <a:t>Bright light can lead to hyperactivity in some students.</a:t>
            </a:r>
          </a:p>
          <a:p>
            <a:r>
              <a:rPr lang="en-US" baseline="0" dirty="0" smtClean="0"/>
              <a:t>If possible, seat your most energetic students in low light and your least energetic in brighter areas.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96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know what our students are thinking if we can’t hear them verbalize their thoughts?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5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your classroom</a:t>
            </a:r>
            <a:r>
              <a:rPr lang="en-US" baseline="0" dirty="0" smtClean="0"/>
              <a:t> to your new classroom design</a:t>
            </a:r>
          </a:p>
          <a:p>
            <a:r>
              <a:rPr lang="en-US" baseline="0" dirty="0" smtClean="0"/>
              <a:t>Have you made any changes? Why or why not?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8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Maria Montessori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5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r</a:t>
            </a:r>
            <a:r>
              <a:rPr lang="en-US" dirty="0" smtClean="0"/>
              <a:t>etrieved</a:t>
            </a:r>
            <a:r>
              <a:rPr lang="en-US" baseline="0" dirty="0" smtClean="0"/>
              <a:t> from https://matnonline.wordpress.com</a:t>
            </a:r>
          </a:p>
          <a:p>
            <a:r>
              <a:rPr lang="en-US" baseline="0" dirty="0" smtClean="0"/>
              <a:t>What does this statement mean to you?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8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any of you describe</a:t>
            </a:r>
            <a:r>
              <a:rPr lang="en-US" baseline="0" dirty="0" smtClean="0"/>
              <a:t> an environment that stimulated your senses?</a:t>
            </a:r>
          </a:p>
          <a:p>
            <a:r>
              <a:rPr lang="en-US" baseline="0" dirty="0" smtClean="0"/>
              <a:t>One that is comfortable, safe, or stimulating.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environment can stimulate our entire nervous system.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 system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consists of the brain, spinal cord, sensory organs, and all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connect these organs with the rest of the body. Together, these organs are responsible for the control of the body and communication among its parts.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classroom environment has a direct correlation with student processing and learning.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you</a:t>
            </a:r>
            <a:r>
              <a:rPr lang="en-US" baseline="0" dirty="0" smtClean="0"/>
              <a:t> have designed your current learning environment - Let’s discuss ways to optimize student learning in the classroom.</a:t>
            </a:r>
          </a:p>
          <a:p>
            <a:r>
              <a:rPr lang="en-US" baseline="0" dirty="0" smtClean="0"/>
              <a:t>We will revisit your digital layouts later.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9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0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supports the idea that many students pay better attention and achieve higher grades when seated in more comfortable positions.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0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learn significantly more when they move from one area to another to acquire new</a:t>
            </a:r>
            <a:r>
              <a:rPr lang="en-US" baseline="0" dirty="0" smtClean="0"/>
              <a:t>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factors affect students differently can affect individual learning styles.</a:t>
            </a:r>
          </a:p>
          <a:p>
            <a:r>
              <a:rPr lang="en-US" baseline="0" dirty="0" smtClean="0"/>
              <a:t>Studies show that when environmental features meet students’ preferences, they are more likely to perform better socially and academically. </a:t>
            </a:r>
          </a:p>
          <a:p>
            <a:r>
              <a:rPr lang="en-US" baseline="0" dirty="0" smtClean="0"/>
              <a:t>Help students learn how to dress accordingly.</a:t>
            </a:r>
          </a:p>
          <a:p>
            <a:r>
              <a:rPr lang="en-US" baseline="0" dirty="0" smtClean="0"/>
              <a:t>Be empathetic – it is difficult to focus when you are too cold or too hot.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653A-FCC6-9E44-B6AA-08679715CD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9J9GbbR6u7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Classroom Environment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1800" dirty="0" smtClean="0"/>
          </a:p>
          <a:p>
            <a:pPr algn="r"/>
            <a:endParaRPr lang="en-US" sz="1800" dirty="0" smtClean="0"/>
          </a:p>
          <a:p>
            <a:pPr algn="r"/>
            <a:r>
              <a:rPr lang="en-US" sz="1800" dirty="0" smtClean="0"/>
              <a:t>Stacy A. Griffin, </a:t>
            </a:r>
            <a:r>
              <a:rPr lang="en-US" sz="1800" dirty="0" err="1" smtClean="0"/>
              <a:t>Ed.D</a:t>
            </a:r>
            <a:r>
              <a:rPr lang="en-US" sz="1800" dirty="0" smtClean="0"/>
              <a:t>.</a:t>
            </a:r>
          </a:p>
          <a:p>
            <a:pPr algn="r"/>
            <a:r>
              <a:rPr lang="en-US" sz="1800" dirty="0" smtClean="0"/>
              <a:t>Educational Consultant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554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71165"/>
          </a:xfrm>
        </p:spPr>
        <p:txBody>
          <a:bodyPr/>
          <a:lstStyle/>
          <a:p>
            <a:r>
              <a:rPr lang="en-US" dirty="0" smtClean="0"/>
              <a:t>Lose the Teacher’s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88747"/>
            <a:ext cx="6196405" cy="4034322"/>
          </a:xfrm>
        </p:spPr>
        <p:txBody>
          <a:bodyPr/>
          <a:lstStyle/>
          <a:p>
            <a:r>
              <a:rPr lang="en-US" dirty="0" smtClean="0"/>
              <a:t>If you are sitting at it, you are not teaching</a:t>
            </a:r>
          </a:p>
          <a:p>
            <a:r>
              <a:rPr lang="en-US" dirty="0" smtClean="0"/>
              <a:t>It collects clutter</a:t>
            </a:r>
          </a:p>
          <a:p>
            <a:r>
              <a:rPr lang="en-US" dirty="0" smtClean="0"/>
              <a:t>There are alternative places for your teaching tools</a:t>
            </a:r>
          </a:p>
          <a:p>
            <a:r>
              <a:rPr lang="en-US" dirty="0"/>
              <a:t> </a:t>
            </a:r>
            <a:r>
              <a:rPr lang="en-US" dirty="0" smtClean="0"/>
              <a:t>It saves space</a:t>
            </a:r>
          </a:p>
          <a:p>
            <a:endParaRPr lang="en-US" dirty="0"/>
          </a:p>
        </p:txBody>
      </p:sp>
      <p:pic>
        <p:nvPicPr>
          <p:cNvPr id="4" name="Picture 3" descr="kindergarten-classroom-photos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11" y="3958422"/>
            <a:ext cx="3688678" cy="17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Seating</a:t>
            </a:r>
            <a:endParaRPr lang="en-US" dirty="0"/>
          </a:p>
        </p:txBody>
      </p:sp>
      <p:pic>
        <p:nvPicPr>
          <p:cNvPr id="4" name="Content Placeholder 3" descr="cooperativeseat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030" r="-560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46562" y="4735340"/>
            <a:ext cx="68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75500"/>
            <a:ext cx="6965245" cy="891658"/>
          </a:xfrm>
        </p:spPr>
        <p:txBody>
          <a:bodyPr>
            <a:normAutofit/>
          </a:bodyPr>
          <a:lstStyle/>
          <a:p>
            <a:r>
              <a:rPr lang="en-US" dirty="0" smtClean="0"/>
              <a:t>Informal 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61727"/>
            <a:ext cx="6196405" cy="4061342"/>
          </a:xfrm>
        </p:spPr>
        <p:txBody>
          <a:bodyPr/>
          <a:lstStyle/>
          <a:p>
            <a:r>
              <a:rPr lang="en-US" dirty="0" smtClean="0"/>
              <a:t>Myth: Children learn best when sitting up straight in hard chairs</a:t>
            </a:r>
          </a:p>
          <a:p>
            <a:endParaRPr lang="en-US" dirty="0" smtClean="0"/>
          </a:p>
          <a:p>
            <a:r>
              <a:rPr lang="en-US" dirty="0" smtClean="0"/>
              <a:t>Reality: Approximately 75% of our body weight is only supported by four square inches on bone when sitting up straight in a hard chair</a:t>
            </a:r>
          </a:p>
          <a:p>
            <a:endParaRPr lang="en-US" dirty="0" smtClean="0"/>
          </a:p>
          <a:p>
            <a:r>
              <a:rPr lang="en-US" dirty="0" smtClean="0"/>
              <a:t>Results: Stress on tissue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F</a:t>
            </a:r>
            <a:r>
              <a:rPr lang="en-US" dirty="0" smtClean="0">
                <a:sym typeface="Wingdings"/>
              </a:rPr>
              <a:t>atigue, Discomfort, Restlessness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 Area</a:t>
            </a:r>
            <a:endParaRPr lang="en-US" dirty="0"/>
          </a:p>
        </p:txBody>
      </p:sp>
      <p:pic>
        <p:nvPicPr>
          <p:cNvPr id="4" name="Content Placeholder 3" descr="students-on-ru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66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Old School: Students learn best when sitting quietly and still</a:t>
            </a:r>
          </a:p>
          <a:p>
            <a:endParaRPr lang="en-US" sz="2800" dirty="0"/>
          </a:p>
          <a:p>
            <a:r>
              <a:rPr lang="en-US" sz="2800" dirty="0" smtClean="0"/>
              <a:t>New School: Students need extensive mobility while learning, and discussion increases cognition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28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Table</a:t>
            </a:r>
            <a:endParaRPr lang="en-US" dirty="0"/>
          </a:p>
        </p:txBody>
      </p:sp>
      <p:pic>
        <p:nvPicPr>
          <p:cNvPr id="4" name="Content Placeholder 3" descr="guid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53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31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and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5239"/>
            <a:ext cx="6196405" cy="3485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5700" dirty="0" smtClean="0"/>
              <a:t>Classroom Walls</a:t>
            </a:r>
          </a:p>
          <a:p>
            <a:r>
              <a:rPr lang="en-US" sz="5700" dirty="0" smtClean="0"/>
              <a:t>Word Walls</a:t>
            </a:r>
          </a:p>
          <a:p>
            <a:r>
              <a:rPr lang="en-US" sz="5700" dirty="0" smtClean="0"/>
              <a:t>Technology 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14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Walls</a:t>
            </a:r>
            <a:endParaRPr lang="en-US" dirty="0"/>
          </a:p>
        </p:txBody>
      </p:sp>
      <p:pic>
        <p:nvPicPr>
          <p:cNvPr id="7" name="Content Placeholder 6" descr="rw_w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61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Walls</a:t>
            </a:r>
            <a:endParaRPr lang="en-US" dirty="0"/>
          </a:p>
        </p:txBody>
      </p:sp>
      <p:pic>
        <p:nvPicPr>
          <p:cNvPr id="4" name="Content Placeholder 3" descr="rwordwall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803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By the end of this session, participants will be able to articulate how and why to design a classroom environment that promotes optimal student learning.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551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Content Placeholder 3" descr="Class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81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91396"/>
            <a:ext cx="6196405" cy="3831673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Class Supplies</a:t>
            </a:r>
          </a:p>
          <a:p>
            <a:pPr lvl="1"/>
            <a:r>
              <a:rPr lang="en-US" sz="4000" dirty="0" smtClean="0"/>
              <a:t>Student Belongings</a:t>
            </a:r>
          </a:p>
          <a:p>
            <a:pPr lvl="1"/>
            <a:r>
              <a:rPr lang="en-US" sz="4000" dirty="0" smtClean="0"/>
              <a:t>Teacher Belongings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0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Supplies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21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Belongings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47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Belongings</a:t>
            </a:r>
            <a:endParaRPr lang="en-US" dirty="0"/>
          </a:p>
        </p:txBody>
      </p:sp>
      <p:pic>
        <p:nvPicPr>
          <p:cNvPr id="8" name="Content Placeholder 7" descr="MM6055DM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161" r="-100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851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97643"/>
            <a:ext cx="6965245" cy="1202485"/>
          </a:xfrm>
        </p:spPr>
        <p:txBody>
          <a:bodyPr/>
          <a:lstStyle/>
          <a:p>
            <a:r>
              <a:rPr lang="en-US" dirty="0" smtClean="0"/>
              <a:t>Classroom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10336"/>
            <a:ext cx="6196405" cy="3912733"/>
          </a:xfrm>
        </p:spPr>
        <p:txBody>
          <a:bodyPr>
            <a:normAutofit/>
          </a:bodyPr>
          <a:lstStyle/>
          <a:p>
            <a:r>
              <a:rPr lang="en-US" dirty="0" smtClean="0"/>
              <a:t>To create a classroom where optimal learning can take place, you must also consider environmental features.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Internal Noise Level</a:t>
            </a:r>
          </a:p>
          <a:p>
            <a:pPr lvl="1"/>
            <a:r>
              <a:rPr lang="en-US" dirty="0" smtClean="0"/>
              <a:t>External Noise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7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students learn how to </a:t>
            </a:r>
            <a:r>
              <a:rPr lang="en-US" dirty="0" smtClean="0"/>
              <a:t>become aware of temperature preferences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 students learn how to dress accordingly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empathetic – it is difficult to focus when you are too cold or too </a:t>
            </a:r>
            <a:r>
              <a:rPr lang="en-US" dirty="0" smtClean="0"/>
              <a:t>hot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well lit areas in the classroom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areas that can become more dimly lit using:</a:t>
            </a:r>
          </a:p>
          <a:p>
            <a:pPr lvl="1"/>
            <a:r>
              <a:rPr lang="en-US" dirty="0" smtClean="0"/>
              <a:t>Bookcases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Furniture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Sound of Silence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3846"/>
            <a:ext cx="6196405" cy="3899223"/>
          </a:xfrm>
        </p:spPr>
        <p:txBody>
          <a:bodyPr/>
          <a:lstStyle/>
          <a:p>
            <a:r>
              <a:rPr lang="en-US" dirty="0" smtClean="0"/>
              <a:t>Myth: ALL students learn better in a silent environment</a:t>
            </a:r>
          </a:p>
          <a:p>
            <a:r>
              <a:rPr lang="en-US" dirty="0" smtClean="0"/>
              <a:t>Reality: Some students are actually more productive with a bit of background noise</a:t>
            </a:r>
          </a:p>
          <a:p>
            <a:r>
              <a:rPr lang="en-US" dirty="0" smtClean="0"/>
              <a:t>Results: </a:t>
            </a:r>
          </a:p>
          <a:p>
            <a:pPr lvl="1"/>
            <a:r>
              <a:rPr lang="en-US" dirty="0" smtClean="0"/>
              <a:t>Establish listening centers or small areas where soft music can be played</a:t>
            </a:r>
          </a:p>
          <a:p>
            <a:pPr lvl="1"/>
            <a:r>
              <a:rPr lang="en-US" dirty="0" smtClean="0"/>
              <a:t>Establish quiet areas for those who work best in silence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8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Your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Look at the original sketch you made of your classroom environment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Make modifications or create a new sketch for optimal learning environments based on what you learned today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8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 stated…</a:t>
            </a:r>
            <a:endParaRPr lang="en-US" dirty="0"/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68" r="-12668"/>
          <a:stretch/>
        </p:blipFill>
        <p:spPr>
          <a:xfrm>
            <a:off x="1463675" y="2020067"/>
            <a:ext cx="6196013" cy="3702871"/>
          </a:xfrm>
        </p:spPr>
      </p:pic>
    </p:spTree>
    <p:extLst>
      <p:ext uri="{BB962C8B-B14F-4D97-AF65-F5344CB8AC3E}">
        <p14:creationId xmlns:p14="http://schemas.microsoft.com/office/powerpoint/2010/main" val="3965740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Environment</a:t>
            </a:r>
            <a:endParaRPr lang="en-US" dirty="0"/>
          </a:p>
        </p:txBody>
      </p:sp>
      <p:pic>
        <p:nvPicPr>
          <p:cNvPr id="4" name="Content Placeholder 3" descr="maria-montessori-quotes-7957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42" b="-16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147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Articulate </a:t>
            </a:r>
            <a:r>
              <a:rPr lang="en-US" sz="4000" dirty="0"/>
              <a:t>how and why </a:t>
            </a:r>
            <a:r>
              <a:rPr lang="en-US" sz="4000" dirty="0" smtClean="0"/>
              <a:t>you should </a:t>
            </a:r>
            <a:r>
              <a:rPr lang="en-US" sz="4000" dirty="0"/>
              <a:t>design a classroom environment that promotes optimal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5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62282"/>
            <a:ext cx="6196405" cy="39607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Comments</a:t>
            </a:r>
          </a:p>
          <a:p>
            <a:endParaRPr lang="en-US" dirty="0"/>
          </a:p>
          <a:p>
            <a:r>
              <a:rPr lang="en-US" dirty="0" smtClean="0"/>
              <a:t>Evaluations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Thank you!</a:t>
            </a:r>
          </a:p>
          <a:p>
            <a:pPr marL="0" indent="0" algn="ctr">
              <a:buNone/>
            </a:pPr>
            <a:r>
              <a:rPr lang="en-US" dirty="0" smtClean="0"/>
              <a:t>Stacy A. Griffin, Ed.D.</a:t>
            </a:r>
          </a:p>
          <a:p>
            <a:pPr marL="0" indent="0" algn="ctr">
              <a:buNone/>
            </a:pPr>
            <a:r>
              <a:rPr lang="en-US" dirty="0" smtClean="0"/>
              <a:t>Educational Consultant</a:t>
            </a:r>
          </a:p>
          <a:p>
            <a:pPr marL="0" indent="0" algn="ctr">
              <a:buNone/>
            </a:pPr>
            <a:r>
              <a:rPr lang="en-US" dirty="0" smtClean="0"/>
              <a:t>Little Lake City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224011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contact the consultant for a list </a:t>
            </a:r>
            <a:r>
              <a:rPr lang="en-US" smtClean="0"/>
              <a:t>of </a:t>
            </a:r>
            <a:r>
              <a:rPr lang="en-US" smtClean="0"/>
              <a:t>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9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Reflect on your favorite place (a beach, vacation spot, reading nook,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makes this a special place?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Describe the sights, sounds, scents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Discuss the impressions this place leaves on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a direct correlation between the number of senses activated and the amount of brain activity.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purposefully designed classroom will lead to increased brain function, which will lead to increased cognition!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3846"/>
            <a:ext cx="6196405" cy="38992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Complete a sketch of your classroom environment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 what works well and what you would like to change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will return to this activity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Positive Classroom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3600" dirty="0" smtClean="0">
                <a:hlinkClick r:id="rId2"/>
              </a:rPr>
              <a:t>Environment Video</a:t>
            </a:r>
            <a:endParaRPr lang="en-US" sz="3600" dirty="0" smtClean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n-US" sz="3600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2000" dirty="0"/>
              <a:t>This video previously contained a copyrighted audio track. Due to a claim by a copyright holder, the audio track has been muted.</a:t>
            </a:r>
          </a:p>
        </p:txBody>
      </p:sp>
    </p:spTree>
    <p:extLst>
      <p:ext uri="{BB962C8B-B14F-4D97-AF65-F5344CB8AC3E}">
        <p14:creationId xmlns:p14="http://schemas.microsoft.com/office/powerpoint/2010/main" val="1737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97643"/>
            <a:ext cx="6965245" cy="1202485"/>
          </a:xfrm>
        </p:spPr>
        <p:txBody>
          <a:bodyPr/>
          <a:lstStyle/>
          <a:p>
            <a:r>
              <a:rPr lang="en-US" dirty="0" smtClean="0"/>
              <a:t>Classroom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10336"/>
            <a:ext cx="6196405" cy="3912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create a classroom where optimal learning can take place, you must consider physical layout.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eating</a:t>
            </a:r>
          </a:p>
          <a:p>
            <a:pPr lvl="1"/>
            <a:r>
              <a:rPr lang="en-US" dirty="0" smtClean="0"/>
              <a:t>Bulleting boards</a:t>
            </a:r>
          </a:p>
          <a:p>
            <a:pPr lvl="1"/>
            <a:r>
              <a:rPr lang="en-US" dirty="0" smtClean="0"/>
              <a:t>Rug area</a:t>
            </a:r>
          </a:p>
          <a:p>
            <a:pPr lvl="1"/>
            <a:r>
              <a:rPr lang="en-US" dirty="0" smtClean="0"/>
              <a:t>Classroom Library</a:t>
            </a:r>
          </a:p>
          <a:p>
            <a:pPr lvl="1"/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91396"/>
            <a:ext cx="6196405" cy="3831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Teacher’s Desk </a:t>
            </a:r>
          </a:p>
          <a:p>
            <a:r>
              <a:rPr lang="en-US" sz="3600" dirty="0" smtClean="0"/>
              <a:t>Student Seating</a:t>
            </a:r>
          </a:p>
          <a:p>
            <a:r>
              <a:rPr lang="en-US" sz="3600" dirty="0" smtClean="0"/>
              <a:t>Rug Area</a:t>
            </a:r>
          </a:p>
          <a:p>
            <a:r>
              <a:rPr lang="en-US" sz="3600" dirty="0" smtClean="0"/>
              <a:t>Kidney Table</a:t>
            </a:r>
          </a:p>
          <a:p>
            <a:r>
              <a:rPr lang="en-US" sz="3600" dirty="0" smtClean="0"/>
              <a:t>Classroom Library </a:t>
            </a:r>
          </a:p>
        </p:txBody>
      </p:sp>
    </p:spTree>
    <p:extLst>
      <p:ext uri="{BB962C8B-B14F-4D97-AF65-F5344CB8AC3E}">
        <p14:creationId xmlns:p14="http://schemas.microsoft.com/office/powerpoint/2010/main" val="188838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1340</TotalTime>
  <Words>912</Words>
  <Application>Microsoft Macintosh PowerPoint</Application>
  <PresentationFormat>On-screen Show (4:3)</PresentationFormat>
  <Paragraphs>161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Classroom Environment</vt:lpstr>
      <vt:lpstr>Purpose</vt:lpstr>
      <vt:lpstr>Albert Einstein stated…</vt:lpstr>
      <vt:lpstr>Write-Pair-Share</vt:lpstr>
      <vt:lpstr>Research</vt:lpstr>
      <vt:lpstr>Draw Your Room</vt:lpstr>
      <vt:lpstr>A Positive Classroom Environment</vt:lpstr>
      <vt:lpstr>Classroom Layout</vt:lpstr>
      <vt:lpstr>Essential Topics</vt:lpstr>
      <vt:lpstr>Lose the Teacher’s Desk</vt:lpstr>
      <vt:lpstr>Student Seating</vt:lpstr>
      <vt:lpstr>Informal Seating</vt:lpstr>
      <vt:lpstr>Rug Area</vt:lpstr>
      <vt:lpstr>Space</vt:lpstr>
      <vt:lpstr>Kidney Table</vt:lpstr>
      <vt:lpstr>Classroom Library</vt:lpstr>
      <vt:lpstr>Chat and Chart</vt:lpstr>
      <vt:lpstr>Classroom Walls</vt:lpstr>
      <vt:lpstr>Word Walls</vt:lpstr>
      <vt:lpstr>Technology</vt:lpstr>
      <vt:lpstr>Storage</vt:lpstr>
      <vt:lpstr>Class Supplies</vt:lpstr>
      <vt:lpstr>Student Belongings </vt:lpstr>
      <vt:lpstr>Teacher Belongings</vt:lpstr>
      <vt:lpstr>Classroom Layout</vt:lpstr>
      <vt:lpstr>Temperature</vt:lpstr>
      <vt:lpstr>Lighting</vt:lpstr>
      <vt:lpstr>The Sound of Silence</vt:lpstr>
      <vt:lpstr>Revisiting Your Sketch</vt:lpstr>
      <vt:lpstr>Classroom Environment</vt:lpstr>
      <vt:lpstr>Closure </vt:lpstr>
      <vt:lpstr>Wrap Up</vt:lpstr>
      <vt:lpstr>Contact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Griffin</dc:creator>
  <cp:lastModifiedBy>Stacy Griffin</cp:lastModifiedBy>
  <cp:revision>45</cp:revision>
  <dcterms:created xsi:type="dcterms:W3CDTF">2015-09-03T02:15:21Z</dcterms:created>
  <dcterms:modified xsi:type="dcterms:W3CDTF">2017-08-24T20:08:14Z</dcterms:modified>
</cp:coreProperties>
</file>