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7" r:id="rId4"/>
    <p:sldId id="258" r:id="rId5"/>
    <p:sldId id="259" r:id="rId6"/>
    <p:sldId id="290" r:id="rId7"/>
    <p:sldId id="263" r:id="rId8"/>
    <p:sldId id="262" r:id="rId9"/>
    <p:sldId id="264" r:id="rId10"/>
    <p:sldId id="260" r:id="rId11"/>
    <p:sldId id="265" r:id="rId12"/>
    <p:sldId id="261" r:id="rId13"/>
    <p:sldId id="269" r:id="rId14"/>
    <p:sldId id="266" r:id="rId15"/>
    <p:sldId id="271" r:id="rId16"/>
    <p:sldId id="268" r:id="rId17"/>
    <p:sldId id="270" r:id="rId18"/>
    <p:sldId id="273" r:id="rId19"/>
    <p:sldId id="274" r:id="rId20"/>
    <p:sldId id="275" r:id="rId21"/>
    <p:sldId id="277" r:id="rId22"/>
    <p:sldId id="278" r:id="rId23"/>
    <p:sldId id="292" r:id="rId24"/>
    <p:sldId id="276" r:id="rId25"/>
    <p:sldId id="293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130"/>
  </p:normalViewPr>
  <p:slideViewPr>
    <p:cSldViewPr snapToGrid="0" snapToObjects="1">
      <p:cViewPr>
        <p:scale>
          <a:sx n="66" d="100"/>
          <a:sy n="66" d="100"/>
        </p:scale>
        <p:origin x="800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A1539-456F-3845-9DE4-A738A58C60CB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8F69F-3714-FE4F-A6EB-1EB454085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1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Knowledge, T-T, T-S, T-W, scaffolding, T-P-S</a:t>
            </a:r>
          </a:p>
          <a:p>
            <a:endParaRPr lang="en-US" dirty="0" smtClean="0"/>
          </a:p>
          <a:p>
            <a:r>
              <a:rPr lang="en-US" dirty="0" smtClean="0"/>
              <a:t>Disciplinary literacy words can be added to word wall and used in everyday discussions/writing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F69F-3714-FE4F-A6EB-1EB454085E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2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contradiction with CCSS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F69F-3714-FE4F-A6EB-1EB454085E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8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each strategy</a:t>
            </a:r>
            <a:r>
              <a:rPr lang="en-US" baseline="0" dirty="0" smtClean="0"/>
              <a:t> </a:t>
            </a:r>
            <a:r>
              <a:rPr lang="en-US" dirty="0" smtClean="0"/>
              <a:t>in detail</a:t>
            </a:r>
          </a:p>
          <a:p>
            <a:endParaRPr lang="en-US" dirty="0" smtClean="0"/>
          </a:p>
          <a:p>
            <a:r>
              <a:rPr lang="en-US" dirty="0" smtClean="0"/>
              <a:t>Which</a:t>
            </a:r>
            <a:r>
              <a:rPr lang="en-US" baseline="0" dirty="0" smtClean="0"/>
              <a:t> of these strategies aligns best with formal assessment?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F69F-3714-FE4F-A6EB-1EB454085E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F69F-3714-FE4F-A6EB-1EB454085E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1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to ELLs</a:t>
            </a:r>
            <a:r>
              <a:rPr lang="en-US" baseline="0" dirty="0" smtClean="0"/>
              <a:t> and students with instructional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F69F-3714-FE4F-A6EB-1EB454085EE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7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</a:p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F69F-3714-FE4F-A6EB-1EB454085EE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9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EA3F09-C7E1-0941-B1AE-040AFFD9EE4F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049934-837E-E948-972A-47607862F9E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how.com/view/146052-MGU0N/Reading_Aloud_powerpoint_ppt_presentation" TargetMode="External"/><Relationship Id="rId4" Type="http://schemas.openxmlformats.org/officeDocument/2006/relationships/hyperlink" Target="http://www.powershow.com/view4/48a0cd-NTJlN/Interactive_Read-Aloud_powerpoint_ppt_present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restandards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fp8QhLq39l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17063"/>
            <a:ext cx="7086600" cy="134950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Interactive Read Aloud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sz="1200" dirty="0" smtClean="0"/>
          </a:p>
          <a:p>
            <a:pPr algn="r"/>
            <a:endParaRPr lang="en-US" sz="1200" dirty="0"/>
          </a:p>
          <a:p>
            <a:pPr algn="r"/>
            <a:endParaRPr lang="en-US" sz="1200" dirty="0" smtClean="0"/>
          </a:p>
          <a:p>
            <a:pPr algn="r"/>
            <a:endParaRPr lang="en-US" sz="1400" dirty="0" smtClean="0"/>
          </a:p>
          <a:p>
            <a:pPr algn="r"/>
            <a:endParaRPr lang="en-US" sz="1400" dirty="0"/>
          </a:p>
          <a:p>
            <a:pPr algn="r"/>
            <a:endParaRPr lang="en-US" sz="1400" dirty="0" smtClean="0"/>
          </a:p>
          <a:p>
            <a:pPr algn="r"/>
            <a:r>
              <a:rPr lang="en-US" sz="1600" dirty="0" smtClean="0"/>
              <a:t>Dr</a:t>
            </a:r>
            <a:r>
              <a:rPr lang="en-US" sz="1600" dirty="0"/>
              <a:t>. Stacy A. Griffin</a:t>
            </a:r>
          </a:p>
          <a:p>
            <a:pPr algn="r"/>
            <a:r>
              <a:rPr lang="en-US" sz="1600" dirty="0" smtClean="0"/>
              <a:t>Educational Consultant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82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9024" y="1205624"/>
            <a:ext cx="7272339" cy="453315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 smtClean="0"/>
              <a:t>Review expectations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Discuss one or two words related to disciplinary literacy </a:t>
            </a:r>
            <a:endParaRPr kumimoji="1" lang="en-US" sz="3200" dirty="0" smtClean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kumimoji="1" lang="en-US" sz="3200" dirty="0" smtClean="0">
                <a:ea typeface="ＭＳ Ｐゴシック" charset="0"/>
                <a:cs typeface="ＭＳ Ｐゴシック" charset="0"/>
              </a:rPr>
              <a:t>Gather </a:t>
            </a:r>
            <a:r>
              <a:rPr kumimoji="1" lang="en-US" sz="3200" dirty="0">
                <a:ea typeface="ＭＳ Ｐゴシック" charset="0"/>
                <a:cs typeface="ＭＳ Ｐゴシック" charset="0"/>
              </a:rPr>
              <a:t>children together (on a rug or within close proximity)</a:t>
            </a:r>
          </a:p>
          <a:p>
            <a:pPr>
              <a:lnSpc>
                <a:spcPct val="90000"/>
              </a:lnSpc>
            </a:pPr>
            <a:r>
              <a:rPr kumimoji="1" lang="en-US" sz="3200" dirty="0">
                <a:ea typeface="ＭＳ Ｐゴシック" charset="0"/>
                <a:cs typeface="ＭＳ Ｐゴシック" charset="0"/>
              </a:rPr>
              <a:t>Set expectations for the </a:t>
            </a:r>
            <a:r>
              <a:rPr kumimoji="1" lang="en-US" sz="3200" dirty="0" smtClean="0">
                <a:ea typeface="ＭＳ Ｐゴシック" charset="0"/>
                <a:cs typeface="ＭＳ Ｐゴシック" charset="0"/>
              </a:rPr>
              <a:t>Interactive Read Aloud</a:t>
            </a:r>
            <a:endParaRPr kumimoji="1" lang="en-US" sz="3200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50302"/>
            <a:ext cx="7272339" cy="4775862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For Picture Books, conduct a Book Walk</a:t>
            </a:r>
          </a:p>
          <a:p>
            <a:pPr lvl="1"/>
            <a:r>
              <a:rPr lang="en-US" sz="2600" dirty="0"/>
              <a:t>Display front and back cover </a:t>
            </a:r>
          </a:p>
          <a:p>
            <a:pPr lvl="1"/>
            <a:r>
              <a:rPr lang="en-US" sz="2600" dirty="0"/>
              <a:t>Ask predicting questions such as, “What do you think this book is going to be about?”</a:t>
            </a:r>
          </a:p>
          <a:p>
            <a:pPr lvl="1"/>
            <a:r>
              <a:rPr lang="en-US" sz="2600" dirty="0"/>
              <a:t>Identify: Title, author, illustrator, publisher, </a:t>
            </a:r>
            <a:r>
              <a:rPr lang="en-US" sz="2600" dirty="0" smtClean="0"/>
              <a:t>year</a:t>
            </a:r>
          </a:p>
          <a:p>
            <a:pPr lvl="0"/>
            <a:r>
              <a:rPr lang="en-US" sz="2800" b="1" dirty="0"/>
              <a:t>Walk through the story:</a:t>
            </a:r>
            <a:endParaRPr lang="en-US" sz="2800" dirty="0"/>
          </a:p>
          <a:p>
            <a:pPr lvl="1"/>
            <a:r>
              <a:rPr lang="en-US" sz="2600" dirty="0"/>
              <a:t>Look at each page</a:t>
            </a:r>
          </a:p>
          <a:p>
            <a:pPr lvl="1"/>
            <a:r>
              <a:rPr lang="en-US" sz="2600" dirty="0"/>
              <a:t>Read </a:t>
            </a:r>
            <a:r>
              <a:rPr lang="en-US" sz="2600" u="sng" dirty="0"/>
              <a:t>small</a:t>
            </a:r>
            <a:r>
              <a:rPr lang="en-US" sz="2600" dirty="0"/>
              <a:t> segments</a:t>
            </a:r>
          </a:p>
          <a:p>
            <a:pPr lvl="1"/>
            <a:r>
              <a:rPr lang="en-US" sz="2600" dirty="0"/>
              <a:t>Discuss the illustrations</a:t>
            </a:r>
          </a:p>
          <a:p>
            <a:pPr lvl="1"/>
            <a:r>
              <a:rPr lang="en-US" sz="2600" dirty="0"/>
              <a:t>Continue to ask predicting questions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54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9024" y="1366377"/>
            <a:ext cx="7272339" cy="51517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sz="3200" b="1" dirty="0">
                <a:ea typeface="ＭＳ Ｐゴシック" charset="0"/>
                <a:cs typeface="ＭＳ Ｐゴシック" charset="0"/>
              </a:rPr>
              <a:t>Set your purpose for reading</a:t>
            </a:r>
          </a:p>
          <a:p>
            <a:pPr>
              <a:lnSpc>
                <a:spcPct val="90000"/>
              </a:lnSpc>
            </a:pPr>
            <a:r>
              <a:rPr kumimoji="1" lang="en-US" sz="3200" dirty="0">
                <a:ea typeface="ＭＳ Ｐゴシック" charset="0"/>
                <a:cs typeface="ＭＳ Ｐゴシック" charset="0"/>
              </a:rPr>
              <a:t>Engage the students with the text as you read </a:t>
            </a:r>
            <a:r>
              <a:rPr kumimoji="1" lang="en-US" sz="3200" dirty="0" smtClean="0">
                <a:ea typeface="ＭＳ Ｐゴシック" charset="0"/>
                <a:cs typeface="ＭＳ Ｐゴシック" charset="0"/>
              </a:rPr>
              <a:t>fluently and with expression</a:t>
            </a:r>
            <a:endParaRPr kumimoji="1" lang="en-US" sz="32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kumimoji="1" lang="en-US" sz="3200" dirty="0" smtClean="0">
                <a:ea typeface="ＭＳ Ｐゴシック" charset="0"/>
                <a:cs typeface="ＭＳ Ｐゴシック" charset="0"/>
              </a:rPr>
              <a:t>Encourage conversation during reading - not interrogation</a:t>
            </a:r>
          </a:p>
          <a:p>
            <a:pPr>
              <a:lnSpc>
                <a:spcPct val="90000"/>
              </a:lnSpc>
            </a:pPr>
            <a:r>
              <a:rPr kumimoji="1" lang="en-US" sz="3000" dirty="0" smtClean="0">
                <a:ea typeface="ＭＳ Ｐゴシック" charset="0"/>
                <a:cs typeface="ＭＳ Ｐゴシック" charset="0"/>
              </a:rPr>
              <a:t>Students interact with the teacher, the text, and their peers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78902"/>
            <a:ext cx="7272339" cy="46472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Students can discuss the text using:</a:t>
            </a:r>
          </a:p>
          <a:p>
            <a:r>
              <a:rPr lang="en-US" sz="3600" dirty="0" smtClean="0"/>
              <a:t>Turn to a partner</a:t>
            </a:r>
          </a:p>
          <a:p>
            <a:r>
              <a:rPr lang="en-US" sz="3600" dirty="0" smtClean="0"/>
              <a:t>Think-Pair-Share</a:t>
            </a:r>
          </a:p>
          <a:p>
            <a:r>
              <a:rPr lang="en-US" sz="3600" dirty="0" smtClean="0"/>
              <a:t>Group brainstorming</a:t>
            </a:r>
          </a:p>
          <a:p>
            <a:r>
              <a:rPr lang="en-US" sz="3600" dirty="0" smtClean="0"/>
              <a:t>Heads together</a:t>
            </a:r>
          </a:p>
          <a:p>
            <a:r>
              <a:rPr lang="en-US" sz="3600" dirty="0" smtClean="0"/>
              <a:t>Post-its</a:t>
            </a:r>
          </a:p>
          <a:p>
            <a:pPr marL="0" indent="0" algn="r">
              <a:buNone/>
            </a:pPr>
            <a:r>
              <a:rPr lang="en-US" sz="1100" dirty="0" smtClean="0"/>
              <a:t>(Such, 2014)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21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Think Aloud to </a:t>
            </a:r>
            <a:br>
              <a:rPr lang="en-US" sz="3600" dirty="0" smtClean="0"/>
            </a:br>
            <a:r>
              <a:rPr lang="en-US" sz="3600" dirty="0" smtClean="0"/>
              <a:t>Model Comprehension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Predictions</a:t>
            </a:r>
          </a:p>
          <a:p>
            <a:r>
              <a:rPr lang="en-US" dirty="0" smtClean="0"/>
              <a:t>Connections (Text to Self, Text to Text, Text to World)</a:t>
            </a:r>
          </a:p>
          <a:p>
            <a:r>
              <a:rPr lang="en-US" dirty="0" smtClean="0"/>
              <a:t>Clarifications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 Visualizing</a:t>
            </a:r>
          </a:p>
          <a:p>
            <a:r>
              <a:rPr lang="en-US" dirty="0" smtClean="0"/>
              <a:t>Determining Importance</a:t>
            </a:r>
          </a:p>
          <a:p>
            <a:r>
              <a:rPr lang="en-US" dirty="0" smtClean="0"/>
              <a:t>Inferring</a:t>
            </a:r>
          </a:p>
          <a:p>
            <a:r>
              <a:rPr lang="en-US" dirty="0" smtClean="0"/>
              <a:t>Synthesizing 			                   </a:t>
            </a:r>
            <a:r>
              <a:rPr lang="en-US" sz="1100" dirty="0" smtClean="0"/>
              <a:t>(Harvey &amp; Goodvis, 2000)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86002"/>
            <a:ext cx="7272339" cy="484016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Text evidence</a:t>
            </a:r>
          </a:p>
          <a:p>
            <a:r>
              <a:rPr lang="en-US" sz="2800" dirty="0" smtClean="0"/>
              <a:t>Recall</a:t>
            </a:r>
          </a:p>
          <a:p>
            <a:r>
              <a:rPr lang="en-US" sz="2800" dirty="0" smtClean="0"/>
              <a:t>Analysis</a:t>
            </a:r>
          </a:p>
          <a:p>
            <a:r>
              <a:rPr lang="en-US" sz="2800" dirty="0" smtClean="0"/>
              <a:t>Comparison</a:t>
            </a:r>
          </a:p>
          <a:p>
            <a:r>
              <a:rPr lang="en-US" sz="2800" b="1" dirty="0" smtClean="0"/>
              <a:t>Inference</a:t>
            </a:r>
          </a:p>
          <a:p>
            <a:r>
              <a:rPr lang="en-US" sz="2800" dirty="0" smtClean="0"/>
              <a:t>Evaluation</a:t>
            </a:r>
          </a:p>
          <a:p>
            <a:r>
              <a:rPr lang="en-US" sz="2800" dirty="0" smtClean="0"/>
              <a:t>Question using CCSS language</a:t>
            </a:r>
          </a:p>
          <a:p>
            <a:pPr marL="0" indent="0" algn="r">
              <a:buNone/>
            </a:pPr>
            <a:r>
              <a:rPr lang="en-US" sz="1100" dirty="0" smtClean="0"/>
              <a:t>(Keene</a:t>
            </a:r>
            <a:r>
              <a:rPr lang="en-US" sz="1100" dirty="0"/>
              <a:t>, </a:t>
            </a:r>
            <a:r>
              <a:rPr lang="en-US" sz="1100" dirty="0" smtClean="0"/>
              <a:t>&amp; </a:t>
            </a:r>
            <a:r>
              <a:rPr lang="en-US" sz="1100" dirty="0"/>
              <a:t>Zimmerman, </a:t>
            </a:r>
            <a:r>
              <a:rPr lang="en-US" sz="1100" dirty="0" smtClean="0"/>
              <a:t>1997</a:t>
            </a:r>
            <a:r>
              <a:rPr lang="en-US" sz="1100" dirty="0"/>
              <a:t>). </a:t>
            </a:r>
            <a:r>
              <a:rPr lang="en-US" sz="11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48632"/>
            <a:ext cx="7272339" cy="1339009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08100"/>
            <a:ext cx="7272339" cy="4603799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Students do not need to decode</a:t>
            </a:r>
          </a:p>
          <a:p>
            <a:r>
              <a:rPr lang="en-US" sz="3200" dirty="0" smtClean="0"/>
              <a:t>Students hear fluent and expressive reading</a:t>
            </a:r>
          </a:p>
          <a:p>
            <a:r>
              <a:rPr lang="en-US" sz="3200" dirty="0" smtClean="0"/>
              <a:t>Students can learn how to transfer modeled strategies to their independent reading lives</a:t>
            </a:r>
          </a:p>
          <a:p>
            <a:r>
              <a:rPr lang="en-US" sz="3200" dirty="0" smtClean="0"/>
              <a:t>Students learn how to self-monitor their own understanding                     </a:t>
            </a:r>
            <a:r>
              <a:rPr lang="en-US" sz="1000" dirty="0" smtClean="0"/>
              <a:t>(Such, 2014)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006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35100"/>
            <a:ext cx="7272339" cy="46910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Students have opportunities to hear syntax and learn new vocabulary</a:t>
            </a:r>
          </a:p>
          <a:p>
            <a:r>
              <a:rPr lang="en-US" sz="2800" dirty="0" smtClean="0"/>
              <a:t>They have opportunities for engagement in oral language </a:t>
            </a:r>
          </a:p>
          <a:p>
            <a:r>
              <a:rPr lang="en-US" sz="2800" dirty="0" smtClean="0"/>
              <a:t>They are exposed to text that will assist them in other content areas</a:t>
            </a:r>
          </a:p>
          <a:p>
            <a:r>
              <a:rPr lang="en-US" sz="2800" dirty="0" smtClean="0"/>
              <a:t>Their learning is scaffolded</a:t>
            </a:r>
          </a:p>
          <a:p>
            <a:r>
              <a:rPr lang="en-US" sz="2800" dirty="0" smtClean="0"/>
              <a:t>What other benefits can you add to the list?</a:t>
            </a:r>
          </a:p>
          <a:p>
            <a:pPr marL="0" indent="0" algn="r">
              <a:buNone/>
            </a:pPr>
            <a:r>
              <a:rPr lang="en-US" sz="1000" dirty="0" smtClean="0"/>
              <a:t>(Such, 2014)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25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69926"/>
            <a:ext cx="7272339" cy="4856237"/>
          </a:xfrm>
        </p:spPr>
        <p:txBody>
          <a:bodyPr>
            <a:noAutofit/>
          </a:bodyPr>
          <a:lstStyle/>
          <a:p>
            <a:r>
              <a:rPr lang="en-US" sz="2800" dirty="0" smtClean="0"/>
              <a:t>Revisit purpose</a:t>
            </a:r>
          </a:p>
          <a:p>
            <a:r>
              <a:rPr lang="en-US" sz="2800" dirty="0" smtClean="0"/>
              <a:t>Consider post-reading activities</a:t>
            </a:r>
          </a:p>
          <a:p>
            <a:r>
              <a:rPr lang="en-US" sz="2800" dirty="0" smtClean="0"/>
              <a:t>Allow students to read the book independently</a:t>
            </a:r>
          </a:p>
          <a:p>
            <a:r>
              <a:rPr lang="en-US" sz="2800" b="1" dirty="0" smtClean="0"/>
              <a:t>Transfer!</a:t>
            </a:r>
          </a:p>
          <a:p>
            <a:pPr lvl="1"/>
            <a:r>
              <a:rPr lang="en-US" sz="2800" b="1" dirty="0" smtClean="0"/>
              <a:t>Remember, whatever you model during the Read Aloud you want to see your students practicing during Independent Reading!</a:t>
            </a:r>
          </a:p>
          <a:p>
            <a:pPr marL="282575" lvl="1" indent="0" algn="r">
              <a:buNone/>
            </a:pPr>
            <a:r>
              <a:rPr lang="en-US" sz="1000" b="1" dirty="0" smtClean="0"/>
              <a:t>(Donahue, n.d.)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253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Lesson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453" b="21572"/>
          <a:stretch/>
        </p:blipFill>
        <p:spPr>
          <a:xfrm>
            <a:off x="1089024" y="1613646"/>
            <a:ext cx="7272339" cy="4762499"/>
          </a:xfrm>
        </p:spPr>
      </p:pic>
    </p:spTree>
    <p:extLst>
      <p:ext uri="{BB962C8B-B14F-4D97-AF65-F5344CB8AC3E}">
        <p14:creationId xmlns:p14="http://schemas.microsoft.com/office/powerpoint/2010/main" val="42698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Garamond" charset="0"/>
              </a:rPr>
              <a:t>Articulate the </a:t>
            </a:r>
            <a:r>
              <a:rPr lang="en-US" sz="3600" dirty="0" smtClean="0">
                <a:latin typeface="Garamond" charset="0"/>
              </a:rPr>
              <a:t>Purpose </a:t>
            </a:r>
            <a:r>
              <a:rPr lang="en-US" sz="3600" dirty="0">
                <a:latin typeface="Garamond" charset="0"/>
              </a:rPr>
              <a:t>of </a:t>
            </a:r>
            <a:r>
              <a:rPr lang="en-US" sz="3600" dirty="0" smtClean="0">
                <a:latin typeface="Garamond" charset="0"/>
              </a:rPr>
              <a:t>Interactive Reading</a:t>
            </a:r>
            <a:endParaRPr lang="en-US" sz="3600" dirty="0">
              <a:latin typeface="Garamond" charset="0"/>
            </a:endParaRPr>
          </a:p>
          <a:p>
            <a:r>
              <a:rPr lang="en-US" sz="3600" dirty="0">
                <a:latin typeface="Garamond" charset="0"/>
              </a:rPr>
              <a:t>Articulate the </a:t>
            </a:r>
            <a:r>
              <a:rPr lang="en-US" sz="3600" dirty="0" smtClean="0">
                <a:latin typeface="Garamond" charset="0"/>
              </a:rPr>
              <a:t>Procedures </a:t>
            </a:r>
            <a:r>
              <a:rPr lang="en-US" sz="3600" dirty="0">
                <a:latin typeface="Garamond" charset="0"/>
              </a:rPr>
              <a:t>of </a:t>
            </a:r>
            <a:r>
              <a:rPr lang="en-US" sz="3600" dirty="0" smtClean="0">
                <a:latin typeface="Garamond" charset="0"/>
              </a:rPr>
              <a:t>Interactive </a:t>
            </a:r>
            <a:r>
              <a:rPr lang="en-US" sz="3600" dirty="0">
                <a:latin typeface="Garamond" charset="0"/>
              </a:rPr>
              <a:t>Reading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51430"/>
            <a:ext cx="7272339" cy="467473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In grade level groups, review your CC reading standards and discuss how you could use </a:t>
            </a:r>
            <a:r>
              <a:rPr lang="en-US" sz="4000" i="1" dirty="0">
                <a:latin typeface="+mj-lt"/>
              </a:rPr>
              <a:t>The Sweetest Fig </a:t>
            </a:r>
            <a:r>
              <a:rPr lang="en-US" sz="4000" dirty="0">
                <a:latin typeface="+mj-lt"/>
              </a:rPr>
              <a:t>as an Interactive Read </a:t>
            </a:r>
            <a:r>
              <a:rPr lang="en-US" sz="4000" dirty="0" smtClean="0">
                <a:latin typeface="+mj-lt"/>
              </a:rPr>
              <a:t>Aloud to </a:t>
            </a:r>
            <a:r>
              <a:rPr lang="en-US" sz="4000" dirty="0">
                <a:latin typeface="+mj-lt"/>
              </a:rPr>
              <a:t>help all of your students become proficient in the standards. </a:t>
            </a:r>
          </a:p>
        </p:txBody>
      </p:sp>
    </p:spTree>
    <p:extLst>
      <p:ext uri="{BB962C8B-B14F-4D97-AF65-F5344CB8AC3E}">
        <p14:creationId xmlns:p14="http://schemas.microsoft.com/office/powerpoint/2010/main" val="13820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Interactive Reading</a:t>
            </a:r>
            <a:br>
              <a:rPr lang="en-US" sz="3600" dirty="0" smtClean="0"/>
            </a:br>
            <a:r>
              <a:rPr lang="en-US" sz="3600" dirty="0" smtClean="0"/>
              <a:t>True or False?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+mj-lt"/>
              </a:rPr>
              <a:t>They </a:t>
            </a:r>
            <a:r>
              <a:rPr kumimoji="1" lang="en-US" sz="2800" dirty="0">
                <a:latin typeface="+mj-lt"/>
                <a:ea typeface="ＭＳ Ｐゴシック" charset="0"/>
                <a:cs typeface="ＭＳ Ｐゴシック" charset="0"/>
              </a:rPr>
              <a:t>create an interactive community of learners who construct meaning and explore the reading </a:t>
            </a:r>
            <a:r>
              <a:rPr kumimoji="1" lang="en-US" sz="2800" dirty="0" smtClean="0">
                <a:latin typeface="+mj-lt"/>
                <a:ea typeface="ＭＳ Ｐゴシック" charset="0"/>
                <a:cs typeface="ＭＳ Ｐゴシック" charset="0"/>
              </a:rPr>
              <a:t>process?</a:t>
            </a:r>
            <a:endParaRPr kumimoji="1" lang="en-US" sz="2800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+mj-lt"/>
              </a:rPr>
              <a:t>All students take turns reading?</a:t>
            </a:r>
          </a:p>
          <a:p>
            <a:r>
              <a:rPr kumimoji="1" lang="en-US" sz="2800" dirty="0">
                <a:latin typeface="+mj-lt"/>
                <a:ea typeface="ＭＳ Ｐゴシック" charset="0"/>
                <a:cs typeface="ＭＳ Ｐゴシック" charset="0"/>
              </a:rPr>
              <a:t>They engage and involve students as they interact with </a:t>
            </a:r>
            <a:r>
              <a:rPr kumimoji="1" lang="en-US" sz="2800" dirty="0" smtClean="0">
                <a:latin typeface="+mj-lt"/>
                <a:ea typeface="ＭＳ Ｐゴシック" charset="0"/>
                <a:cs typeface="ＭＳ Ｐゴシック" charset="0"/>
              </a:rPr>
              <a:t>text?</a:t>
            </a:r>
            <a:endParaRPr kumimoji="1" lang="en-US" sz="2800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+mj-lt"/>
              </a:rPr>
              <a:t>The are similar to a traditional read aloud?</a:t>
            </a:r>
          </a:p>
          <a:p>
            <a:r>
              <a:rPr kumimoji="1" lang="en-US" sz="2800" dirty="0">
                <a:latin typeface="+mj-lt"/>
                <a:ea typeface="ＭＳ Ｐゴシック" charset="0"/>
                <a:cs typeface="ＭＳ Ｐゴシック" charset="0"/>
              </a:rPr>
              <a:t>They provide a fluent model of </a:t>
            </a:r>
            <a:r>
              <a:rPr kumimoji="1" lang="en-US" sz="2800" dirty="0" smtClean="0">
                <a:latin typeface="+mj-lt"/>
                <a:ea typeface="ＭＳ Ｐゴシック" charset="0"/>
                <a:cs typeface="ＭＳ Ｐゴシック" charset="0"/>
              </a:rPr>
              <a:t>reading?</a:t>
            </a:r>
            <a:endParaRPr kumimoji="1" lang="en-US" sz="2800" dirty="0"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Interactive Reading</a:t>
            </a:r>
            <a:br>
              <a:rPr lang="en-US" sz="4000" dirty="0"/>
            </a:br>
            <a:r>
              <a:rPr lang="en-US" sz="4000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13646"/>
            <a:ext cx="7272339" cy="484521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It is a passive and quiet time?</a:t>
            </a:r>
          </a:p>
          <a:p>
            <a:r>
              <a:rPr lang="en-US" sz="2600" dirty="0" smtClean="0"/>
              <a:t>The teacher provides a model of the thinking process?</a:t>
            </a:r>
          </a:p>
          <a:p>
            <a:r>
              <a:rPr lang="en-US" sz="2600" dirty="0" smtClean="0"/>
              <a:t>You cannot teach math using a read aloud?</a:t>
            </a:r>
          </a:p>
          <a:p>
            <a:r>
              <a:rPr lang="en-US" sz="2600" dirty="0" smtClean="0"/>
              <a:t>You can teach social studies and science using a read aloud?</a:t>
            </a:r>
          </a:p>
          <a:p>
            <a:r>
              <a:rPr lang="en-US" sz="2600" dirty="0" smtClean="0"/>
              <a:t>We want our students to transfer the skills and strategies we model into their independent reading lives?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62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Read article independently</a:t>
            </a:r>
          </a:p>
          <a:p>
            <a:r>
              <a:rPr lang="en-US" sz="4000" dirty="0" smtClean="0"/>
              <a:t>Small group discussion</a:t>
            </a:r>
          </a:p>
          <a:p>
            <a:r>
              <a:rPr lang="en-US" sz="4000" dirty="0" smtClean="0"/>
              <a:t>Whole group discussion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09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140506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70000"/>
            <a:ext cx="7272339" cy="485616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Garamond" charset="0"/>
              </a:rPr>
              <a:t>Articulate the purpose of Interactive Reading</a:t>
            </a:r>
          </a:p>
          <a:p>
            <a:r>
              <a:rPr lang="en-US" sz="4400" dirty="0">
                <a:latin typeface="Garamond" charset="0"/>
              </a:rPr>
              <a:t>Articulate the procedures of Interactive Reading </a:t>
            </a:r>
          </a:p>
        </p:txBody>
      </p:sp>
    </p:spTree>
    <p:extLst>
      <p:ext uri="{BB962C8B-B14F-4D97-AF65-F5344CB8AC3E}">
        <p14:creationId xmlns:p14="http://schemas.microsoft.com/office/powerpoint/2010/main" val="22819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Thank 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you!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Stacy A. Griffin, Ed.D.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Educational Consultant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Little Lake City School District </a:t>
            </a:r>
          </a:p>
        </p:txBody>
      </p:sp>
    </p:spTree>
    <p:extLst>
      <p:ext uri="{BB962C8B-B14F-4D97-AF65-F5344CB8AC3E}">
        <p14:creationId xmlns:p14="http://schemas.microsoft.com/office/powerpoint/2010/main" val="93731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650649"/>
          </a:xfrm>
        </p:spPr>
        <p:txBody>
          <a:bodyPr/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925286"/>
            <a:ext cx="7272339" cy="5624285"/>
          </a:xfrm>
        </p:spPr>
        <p:txBody>
          <a:bodyPr>
            <a:normAutofit fontScale="70000" lnSpcReduction="20000"/>
          </a:bodyPr>
          <a:lstStyle/>
          <a:p>
            <a:pPr marL="0" lvl="1" indent="0">
              <a:spcBef>
                <a:spcPts val="2000"/>
              </a:spcBef>
              <a:buNone/>
            </a:pPr>
            <a:r>
              <a:rPr lang="en-US" sz="1900" dirty="0">
                <a:solidFill>
                  <a:srgbClr val="000000"/>
                </a:solidFill>
              </a:rPr>
              <a:t>Brock, C. H., Goatley, V. J., Raphael, T. A., Trost-Shatata, E. &amp; Weber, C.M. </a:t>
            </a:r>
            <a:r>
              <a:rPr lang="en-US" sz="1900" dirty="0" smtClean="0">
                <a:solidFill>
                  <a:srgbClr val="000000"/>
                </a:solidFill>
              </a:rPr>
              <a:t>(</a:t>
            </a:r>
            <a:r>
              <a:rPr lang="en-US" sz="1900" dirty="0">
                <a:solidFill>
                  <a:srgbClr val="000000"/>
                </a:solidFill>
              </a:rPr>
              <a:t>2014). Engaging students in </a:t>
            </a:r>
            <a:r>
              <a:rPr lang="en-US" sz="1900" dirty="0" smtClean="0">
                <a:solidFill>
                  <a:srgbClr val="000000"/>
                </a:solidFill>
              </a:rPr>
              <a:t>	disciplinary </a:t>
            </a:r>
            <a:r>
              <a:rPr lang="en-US" sz="1900" dirty="0">
                <a:solidFill>
                  <a:srgbClr val="000000"/>
                </a:solidFill>
              </a:rPr>
              <a:t>literacy, K-6: Reading, </a:t>
            </a:r>
            <a:r>
              <a:rPr lang="en-US" sz="1900" dirty="0" smtClean="0">
                <a:solidFill>
                  <a:srgbClr val="000000"/>
                </a:solidFill>
              </a:rPr>
              <a:t>writing</a:t>
            </a:r>
            <a:r>
              <a:rPr lang="en-US" sz="1900" dirty="0">
                <a:solidFill>
                  <a:srgbClr val="000000"/>
                </a:solidFill>
              </a:rPr>
              <a:t>, and teaching tools in the classroom. New York, NY: 	Teachers College Press. </a:t>
            </a:r>
          </a:p>
          <a:p>
            <a:pPr marL="0" lvl="1" indent="0">
              <a:spcBef>
                <a:spcPts val="2000"/>
              </a:spcBef>
              <a:buNone/>
            </a:pPr>
            <a:r>
              <a:rPr lang="en-US" sz="1900" dirty="0">
                <a:solidFill>
                  <a:srgbClr val="000000"/>
                </a:solidFill>
              </a:rPr>
              <a:t>Common Core State Standards Initiative (2015). Retrieved from http://	</a:t>
            </a:r>
            <a:r>
              <a:rPr lang="en-US" sz="1900" dirty="0">
                <a:solidFill>
                  <a:srgbClr val="000000"/>
                </a:solidFill>
                <a:hlinkClick r:id="rId2"/>
              </a:rPr>
              <a:t>www.corestandards.org</a:t>
            </a:r>
            <a:endParaRPr lang="en-US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000000"/>
                </a:solidFill>
              </a:rPr>
              <a:t>Donahue, N. (n.d.). Reading aloud. </a:t>
            </a:r>
            <a:r>
              <a:rPr lang="en-US" sz="1900" dirty="0">
                <a:solidFill>
                  <a:srgbClr val="000000"/>
                </a:solidFill>
              </a:rPr>
              <a:t>Retrieved from </a:t>
            </a:r>
            <a:r>
              <a:rPr lang="en-US" sz="1900" dirty="0" smtClean="0">
                <a:solidFill>
                  <a:srgbClr val="000000"/>
                </a:solidFill>
              </a:rPr>
              <a:t>				</a:t>
            </a:r>
            <a:r>
              <a:rPr lang="en-US" sz="1900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US" sz="1900" dirty="0">
                <a:solidFill>
                  <a:srgbClr val="000000"/>
                </a:solidFill>
                <a:hlinkClick r:id="rId3"/>
              </a:rPr>
              <a:t>://www.powershow.com/view/146052-MGU0N/</a:t>
            </a:r>
            <a:r>
              <a:rPr lang="en-US" sz="1900" dirty="0" smtClean="0">
                <a:solidFill>
                  <a:srgbClr val="000000"/>
                </a:solidFill>
                <a:hlinkClick r:id="rId3"/>
              </a:rPr>
              <a:t>Reading_Aloud_powerpoint_ppt_presentation</a:t>
            </a:r>
            <a:endParaRPr lang="en-US" sz="1900" dirty="0" smtClean="0">
              <a:solidFill>
                <a:srgbClr val="000000"/>
              </a:solidFill>
            </a:endParaRPr>
          </a:p>
          <a:p>
            <a:pPr marL="0" lvl="1" indent="0">
              <a:spcBef>
                <a:spcPts val="2000"/>
              </a:spcBef>
              <a:buNone/>
            </a:pPr>
            <a:r>
              <a:rPr lang="en-US" sz="1900" dirty="0">
                <a:solidFill>
                  <a:srgbClr val="000000"/>
                </a:solidFill>
              </a:rPr>
              <a:t>Fountas, I. &amp; Pinnell, G.S. (1996). Guided reading: Good first teaching for </a:t>
            </a:r>
            <a:r>
              <a:rPr lang="en-US" sz="1900" dirty="0" smtClean="0">
                <a:solidFill>
                  <a:srgbClr val="000000"/>
                </a:solidFill>
              </a:rPr>
              <a:t>all </a:t>
            </a:r>
            <a:r>
              <a:rPr lang="en-US" sz="1900" dirty="0">
                <a:solidFill>
                  <a:srgbClr val="000000"/>
                </a:solidFill>
              </a:rPr>
              <a:t>children. Portsmouth, NH: </a:t>
            </a:r>
            <a:r>
              <a:rPr lang="en-US" sz="1900" dirty="0" smtClean="0">
                <a:solidFill>
                  <a:srgbClr val="000000"/>
                </a:solidFill>
              </a:rPr>
              <a:t>	Heinemann.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</a:rPr>
              <a:t>Harvey, S., &amp; Goudvis, A. (2000). </a:t>
            </a:r>
            <a:r>
              <a:rPr lang="en-US" sz="1900" i="1" dirty="0">
                <a:solidFill>
                  <a:srgbClr val="000000"/>
                </a:solidFill>
              </a:rPr>
              <a:t>Strategies that work: Teaching comprehension to enhance </a:t>
            </a:r>
            <a:r>
              <a:rPr lang="en-US" sz="1900" i="1" dirty="0" smtClean="0">
                <a:solidFill>
                  <a:srgbClr val="000000"/>
                </a:solidFill>
              </a:rPr>
              <a:t>	understanding</a:t>
            </a:r>
            <a:r>
              <a:rPr lang="en-US" sz="1900" dirty="0">
                <a:solidFill>
                  <a:srgbClr val="000000"/>
                </a:solidFill>
              </a:rPr>
              <a:t>. York, Me: Stenhouse.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</a:rPr>
              <a:t>Keene, E. O. &amp; Zimmerman, S. (1997).  </a:t>
            </a:r>
            <a:r>
              <a:rPr lang="en-US" sz="1900" i="1" dirty="0">
                <a:solidFill>
                  <a:srgbClr val="000000"/>
                </a:solidFill>
              </a:rPr>
              <a:t>Mosaic of thought</a:t>
            </a:r>
            <a:r>
              <a:rPr lang="en-US" sz="1900" dirty="0">
                <a:solidFill>
                  <a:srgbClr val="000000"/>
                </a:solidFill>
              </a:rPr>
              <a:t>. Portsmouth, NH: Heinemann</a:t>
            </a:r>
            <a:r>
              <a:rPr lang="en-US" sz="1900" dirty="0" smtClean="0">
                <a:solidFill>
                  <a:srgbClr val="000000"/>
                </a:solidFill>
              </a:rPr>
              <a:t>.</a:t>
            </a:r>
            <a:endParaRPr lang="en-US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000000"/>
                </a:solidFill>
              </a:rPr>
              <a:t>Such, J. (2014). Interactive read-aloud. </a:t>
            </a:r>
            <a:r>
              <a:rPr lang="en-US" sz="1900" dirty="0">
                <a:solidFill>
                  <a:srgbClr val="000000"/>
                </a:solidFill>
              </a:rPr>
              <a:t>Retrieved from </a:t>
            </a:r>
            <a:r>
              <a:rPr lang="en-US" sz="1900" dirty="0">
                <a:solidFill>
                  <a:srgbClr val="000000"/>
                </a:solidFill>
                <a:hlinkClick r:id="rId4"/>
              </a:rPr>
              <a:t>http://www.powershow.com/view4/48a0cd-NTJlN/Interactive_Read-</a:t>
            </a:r>
            <a:r>
              <a:rPr lang="en-US" sz="1900" dirty="0" smtClean="0">
                <a:solidFill>
                  <a:srgbClr val="000000"/>
                </a:solidFill>
                <a:hlinkClick r:id="rId4"/>
              </a:rPr>
              <a:t>Aloud_powerpoint_ppt_presentation</a:t>
            </a:r>
            <a:endParaRPr lang="en-US" sz="1900" dirty="0" smtClean="0">
              <a:solidFill>
                <a:srgbClr val="000000"/>
              </a:solidFill>
            </a:endParaRPr>
          </a:p>
          <a:p>
            <a:pPr marL="0" lvl="1" indent="0">
              <a:spcBef>
                <a:spcPts val="2000"/>
              </a:spcBef>
              <a:buNone/>
            </a:pPr>
            <a:r>
              <a:rPr lang="en-US" sz="1900" dirty="0">
                <a:solidFill>
                  <a:srgbClr val="000000"/>
                </a:solidFill>
              </a:rPr>
              <a:t>Swartz, S., Shook, R., Klein, A., et al. (2003). Guided reading and literacy centers. </a:t>
            </a:r>
            <a:r>
              <a:rPr lang="en-US" sz="1900" dirty="0" smtClean="0">
                <a:solidFill>
                  <a:srgbClr val="000000"/>
                </a:solidFill>
              </a:rPr>
              <a:t>Carlsbad</a:t>
            </a:r>
            <a:r>
              <a:rPr lang="en-US" sz="1900" dirty="0">
                <a:solidFill>
                  <a:srgbClr val="000000"/>
                </a:solidFill>
              </a:rPr>
              <a:t>, CA: </a:t>
            </a:r>
            <a:r>
              <a:rPr lang="en-US" sz="1900" dirty="0" smtClean="0">
                <a:solidFill>
                  <a:srgbClr val="000000"/>
                </a:solidFill>
              </a:rPr>
              <a:t>	Dominie </a:t>
            </a:r>
            <a:r>
              <a:rPr lang="en-US" sz="1900" dirty="0">
                <a:solidFill>
                  <a:srgbClr val="000000"/>
                </a:solidFill>
              </a:rPr>
              <a:t>Press</a:t>
            </a:r>
            <a:r>
              <a:rPr lang="en-US" sz="1900" dirty="0" smtClean="0">
                <a:solidFill>
                  <a:srgbClr val="000000"/>
                </a:solidFill>
              </a:rPr>
              <a:t>.</a:t>
            </a:r>
            <a:endParaRPr lang="en-US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</a:rPr>
              <a:t>Wells, G. (1993). Changing schools from within: Creating communities of inquiry. Portsmouth, NH: </a:t>
            </a:r>
            <a:r>
              <a:rPr lang="en-US" sz="1900" dirty="0" smtClean="0">
                <a:solidFill>
                  <a:srgbClr val="000000"/>
                </a:solidFill>
              </a:rPr>
              <a:t>	Heinemann</a:t>
            </a:r>
            <a:r>
              <a:rPr lang="en-US" sz="19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Reading Aloud…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14602"/>
            <a:ext cx="7272339" cy="47115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“Reading to children is the most literacy demonstration you can provide. As you read aloud, you demonstrate how to think and act like a reader; you also provide insights into writing because you are sharing a coherent, meaningful piece of written language that an author has constructed…”</a:t>
            </a:r>
          </a:p>
          <a:p>
            <a:pPr marL="282575" lvl="1" indent="0" algn="r">
              <a:buNone/>
            </a:pPr>
            <a:r>
              <a:rPr lang="en-US" sz="1000" dirty="0" smtClean="0"/>
              <a:t>(Fountas and Pinnell, p. 9).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95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Interactive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 Aloud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13646"/>
            <a:ext cx="7272339" cy="451251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+mj-lt"/>
                <a:ea typeface="ＭＳ Ｐゴシック" charset="0"/>
                <a:cs typeface="ＭＳ Ｐゴシック" charset="0"/>
              </a:rPr>
              <a:t>The teacher reads aloud and models comprehension strategies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+mj-lt"/>
                <a:ea typeface="ＭＳ Ｐゴシック" charset="0"/>
                <a:cs typeface="ＭＳ Ｐゴシック" charset="0"/>
              </a:rPr>
              <a:t>The students interact with the teacher, their peers, and the text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+mj-lt"/>
                <a:ea typeface="ＭＳ Ｐゴシック" charset="0"/>
                <a:cs typeface="ＭＳ Ｐゴシック" charset="0"/>
              </a:rPr>
              <a:t>The teacher models fluent, expressive reading 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+mj-lt"/>
                <a:ea typeface="ＭＳ Ｐゴシック" charset="0"/>
                <a:cs typeface="ＭＳ Ｐゴシック" charset="0"/>
              </a:rPr>
              <a:t>The teacher expands concept development and language structure by pointing out new and familiar concepts and context </a:t>
            </a:r>
          </a:p>
          <a:p>
            <a:pPr marL="0" indent="0" algn="r">
              <a:buNone/>
            </a:pPr>
            <a:r>
              <a:rPr lang="en-US" sz="1200" dirty="0"/>
              <a:t>(Swartz, Shook, Klein, Moon, Bunnell, Belt, &amp; Huntley, 2003)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Differences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89024" y="1463629"/>
            <a:ext cx="3429000" cy="827088"/>
          </a:xfrm>
        </p:spPr>
        <p:txBody>
          <a:bodyPr/>
          <a:lstStyle/>
          <a:p>
            <a:r>
              <a:rPr lang="en-US" dirty="0" smtClean="0"/>
              <a:t>Interactive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89024" y="2290717"/>
            <a:ext cx="3429000" cy="383544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+mj-lt"/>
                <a:ea typeface="ＭＳ Ｐゴシック" charset="0"/>
                <a:cs typeface="ＭＳ Ｐゴシック" charset="0"/>
              </a:rPr>
              <a:t>The students actively participate in discussions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latin typeface="+mj-lt"/>
                <a:ea typeface="ＭＳ Ｐゴシック" charset="0"/>
                <a:cs typeface="ＭＳ Ｐゴシック" charset="0"/>
              </a:rPr>
              <a:t>Everyone asks questions 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latin typeface="+mj-lt"/>
                <a:ea typeface="ＭＳ Ｐゴシック" charset="0"/>
                <a:cs typeface="ＭＳ Ｐゴシック" charset="0"/>
              </a:rPr>
              <a:t>The text is revisited and related to other classroom content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32363" y="1463629"/>
            <a:ext cx="3429000" cy="827088"/>
          </a:xfrm>
        </p:spPr>
        <p:txBody>
          <a:bodyPr/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32363" y="2290717"/>
            <a:ext cx="3429000" cy="383544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The students are passive listeners</a:t>
            </a:r>
          </a:p>
          <a:p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The teacher asks the questions</a:t>
            </a:r>
          </a:p>
          <a:p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The text is often put back on a shelf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3" y="1801906"/>
            <a:ext cx="7272339" cy="43242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hlinkClick r:id="rId2"/>
            </a:endParaRP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Interactive Read Aloud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9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18715"/>
            <a:ext cx="7086600" cy="1847850"/>
          </a:xfrm>
        </p:spPr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49730"/>
            <a:ext cx="7272339" cy="1339009"/>
          </a:xfrm>
        </p:spPr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9024" y="1077025"/>
            <a:ext cx="7272339" cy="524045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Required</a:t>
            </a:r>
          </a:p>
          <a:p>
            <a:pPr lvl="1"/>
            <a:r>
              <a:rPr lang="en-US" sz="2600" dirty="0" smtClean="0"/>
              <a:t>Text </a:t>
            </a:r>
          </a:p>
          <a:p>
            <a:pPr lvl="2"/>
            <a:r>
              <a:rPr lang="en-US" sz="2600" dirty="0" smtClean="0"/>
              <a:t>Relates to unit</a:t>
            </a:r>
          </a:p>
          <a:p>
            <a:pPr lvl="2"/>
            <a:r>
              <a:rPr lang="en-US" sz="2600" dirty="0" smtClean="0"/>
              <a:t>Above students’ average reading level</a:t>
            </a:r>
          </a:p>
          <a:p>
            <a:pPr lvl="2"/>
            <a:r>
              <a:rPr lang="en-US" sz="2600" dirty="0"/>
              <a:t>Genre will vary </a:t>
            </a:r>
          </a:p>
          <a:p>
            <a:pPr lvl="2"/>
            <a:r>
              <a:rPr lang="en-US" sz="2600" dirty="0" smtClean="0"/>
              <a:t>Engaging and addresses students’ interests</a:t>
            </a:r>
          </a:p>
          <a:p>
            <a:pPr lvl="2"/>
            <a:r>
              <a:rPr lang="en-US" sz="2600" dirty="0" smtClean="0"/>
              <a:t>Integrates reading instruction into content instruction</a:t>
            </a:r>
            <a:endParaRPr lang="en-US" sz="2600" dirty="0"/>
          </a:p>
          <a:p>
            <a:r>
              <a:rPr lang="en-US" sz="2600" b="1" dirty="0"/>
              <a:t>Optional</a:t>
            </a:r>
          </a:p>
          <a:p>
            <a:pPr lvl="1"/>
            <a:r>
              <a:rPr lang="en-US" sz="2600" dirty="0"/>
              <a:t>Post-it notes</a:t>
            </a:r>
          </a:p>
          <a:p>
            <a:pPr lvl="1"/>
            <a:r>
              <a:rPr lang="en-US" sz="2600" dirty="0"/>
              <a:t>Chart paper/Organizers</a:t>
            </a:r>
          </a:p>
          <a:p>
            <a:pPr lvl="1"/>
            <a:r>
              <a:rPr lang="en-US" sz="2600" dirty="0" smtClean="0"/>
              <a:t>Small White </a:t>
            </a:r>
            <a:r>
              <a:rPr lang="en-US" sz="2600" dirty="0"/>
              <a:t>board/Markers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30676"/>
            <a:ext cx="7272339" cy="46954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Choose a text that aligns with your unit and Common Core State Standards</a:t>
            </a:r>
          </a:p>
          <a:p>
            <a:r>
              <a:rPr kumimoji="1" lang="en-US" sz="3200" dirty="0">
                <a:ea typeface="ＭＳ Ｐゴシック" charset="0"/>
                <a:cs typeface="ＭＳ Ｐゴシック" charset="0"/>
              </a:rPr>
              <a:t>R</a:t>
            </a:r>
            <a:r>
              <a:rPr kumimoji="1" lang="en-US" sz="3200" dirty="0" smtClean="0">
                <a:ea typeface="ＭＳ Ｐゴシック" charset="0"/>
                <a:cs typeface="ＭＳ Ｐゴシック" charset="0"/>
              </a:rPr>
              <a:t>ead </a:t>
            </a:r>
            <a:r>
              <a:rPr kumimoji="1" lang="en-US" sz="3200" dirty="0">
                <a:ea typeface="ＭＳ Ｐゴシック" charset="0"/>
                <a:cs typeface="ＭＳ Ｐゴシック" charset="0"/>
              </a:rPr>
              <a:t>the book to yourself before reading to </a:t>
            </a:r>
            <a:r>
              <a:rPr kumimoji="1" lang="en-US" sz="3200" dirty="0" smtClean="0">
                <a:ea typeface="ＭＳ Ｐゴシック" charset="0"/>
                <a:cs typeface="ＭＳ Ｐゴシック" charset="0"/>
              </a:rPr>
              <a:t>class</a:t>
            </a:r>
            <a:endParaRPr lang="en-US" sz="3200" dirty="0" smtClean="0"/>
          </a:p>
          <a:p>
            <a:r>
              <a:rPr lang="en-US" sz="3200" dirty="0" smtClean="0"/>
              <a:t>Identify your purposes for reading the book</a:t>
            </a:r>
          </a:p>
          <a:p>
            <a:r>
              <a:rPr lang="en-US" sz="3200" dirty="0" smtClean="0"/>
              <a:t>Establish expectations (use IAW!)</a:t>
            </a:r>
          </a:p>
        </p:txBody>
      </p:sp>
    </p:spTree>
    <p:extLst>
      <p:ext uri="{BB962C8B-B14F-4D97-AF65-F5344CB8AC3E}">
        <p14:creationId xmlns:p14="http://schemas.microsoft.com/office/powerpoint/2010/main" val="28853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1469</TotalTime>
  <Words>883</Words>
  <Application>Microsoft Macintosh PowerPoint</Application>
  <PresentationFormat>On-screen Show (4:3)</PresentationFormat>
  <Paragraphs>172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Candara</vt:lpstr>
      <vt:lpstr>Garamond</vt:lpstr>
      <vt:lpstr>ＭＳ Ｐゴシック</vt:lpstr>
      <vt:lpstr>Times New Roman</vt:lpstr>
      <vt:lpstr>Wingdings</vt:lpstr>
      <vt:lpstr>Tradition</vt:lpstr>
      <vt:lpstr>   Interactive Read Aloud </vt:lpstr>
      <vt:lpstr>Objectives</vt:lpstr>
      <vt:lpstr>On Reading Aloud…</vt:lpstr>
      <vt:lpstr>Interactive Read Aloud</vt:lpstr>
      <vt:lpstr>Fundamental Differences</vt:lpstr>
      <vt:lpstr>Video</vt:lpstr>
      <vt:lpstr>Procedures</vt:lpstr>
      <vt:lpstr>Materials</vt:lpstr>
      <vt:lpstr>Before</vt:lpstr>
      <vt:lpstr>During</vt:lpstr>
      <vt:lpstr>During</vt:lpstr>
      <vt:lpstr>During</vt:lpstr>
      <vt:lpstr>Examples of Interaction</vt:lpstr>
      <vt:lpstr>Think Aloud to  Model Comprehension Strategies</vt:lpstr>
      <vt:lpstr>Types of Questions</vt:lpstr>
      <vt:lpstr>Benefits</vt:lpstr>
      <vt:lpstr>Additional Benefits</vt:lpstr>
      <vt:lpstr>After Reading</vt:lpstr>
      <vt:lpstr>Demonstration Lesson</vt:lpstr>
      <vt:lpstr>Group Activity</vt:lpstr>
      <vt:lpstr>Interactive Reading True or False?</vt:lpstr>
      <vt:lpstr>Interactive Reading True or False?</vt:lpstr>
      <vt:lpstr>Article</vt:lpstr>
      <vt:lpstr>Closure</vt:lpstr>
      <vt:lpstr>Questions? Comments?</vt:lpstr>
      <vt:lpstr>References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Interactive Read Aloud </dc:title>
  <dc:creator>Stacy Griffin</dc:creator>
  <cp:lastModifiedBy>Stacy Griffin</cp:lastModifiedBy>
  <cp:revision>46</cp:revision>
  <dcterms:created xsi:type="dcterms:W3CDTF">2015-01-06T19:16:29Z</dcterms:created>
  <dcterms:modified xsi:type="dcterms:W3CDTF">2017-08-24T20:00:16Z</dcterms:modified>
</cp:coreProperties>
</file>