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1"/>
  </p:sldMasterIdLst>
  <p:notesMasterIdLst>
    <p:notesMasterId r:id="rId35"/>
  </p:notesMasterIdLst>
  <p:sldIdLst>
    <p:sldId id="256" r:id="rId2"/>
    <p:sldId id="257" r:id="rId3"/>
    <p:sldId id="263" r:id="rId4"/>
    <p:sldId id="258" r:id="rId5"/>
    <p:sldId id="260" r:id="rId6"/>
    <p:sldId id="261" r:id="rId7"/>
    <p:sldId id="264" r:id="rId8"/>
    <p:sldId id="265" r:id="rId9"/>
    <p:sldId id="266" r:id="rId10"/>
    <p:sldId id="267" r:id="rId11"/>
    <p:sldId id="268" r:id="rId12"/>
    <p:sldId id="269" r:id="rId13"/>
    <p:sldId id="270" r:id="rId14"/>
    <p:sldId id="271" r:id="rId15"/>
    <p:sldId id="272" r:id="rId16"/>
    <p:sldId id="274" r:id="rId17"/>
    <p:sldId id="276" r:id="rId18"/>
    <p:sldId id="277" r:id="rId19"/>
    <p:sldId id="278" r:id="rId20"/>
    <p:sldId id="280" r:id="rId21"/>
    <p:sldId id="281" r:id="rId22"/>
    <p:sldId id="287" r:id="rId23"/>
    <p:sldId id="296" r:id="rId24"/>
    <p:sldId id="295" r:id="rId25"/>
    <p:sldId id="283" r:id="rId26"/>
    <p:sldId id="284" r:id="rId27"/>
    <p:sldId id="286" r:id="rId28"/>
    <p:sldId id="290" r:id="rId29"/>
    <p:sldId id="289" r:id="rId30"/>
    <p:sldId id="291" r:id="rId31"/>
    <p:sldId id="293" r:id="rId32"/>
    <p:sldId id="294" r:id="rId33"/>
    <p:sldId id="259"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112"/>
  </p:normalViewPr>
  <p:slideViewPr>
    <p:cSldViewPr snapToGrid="0" snapToObjects="1">
      <p:cViewPr varScale="1">
        <p:scale>
          <a:sx n="60" d="100"/>
          <a:sy n="60" d="100"/>
        </p:scale>
        <p:origin x="96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C59857-8E2A-DB4D-BC06-08A5A5777DF2}" type="datetimeFigureOut">
              <a:rPr lang="en-US" smtClean="0"/>
              <a:t>8/24/17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6B0D86-FA95-E141-8194-B0B02E8DB3EF}" type="slidenum">
              <a:rPr lang="en-US" smtClean="0"/>
              <a:t>‹#›</a:t>
            </a:fld>
            <a:endParaRPr lang="en-US" dirty="0"/>
          </a:p>
        </p:txBody>
      </p:sp>
    </p:spTree>
    <p:extLst>
      <p:ext uri="{BB962C8B-B14F-4D97-AF65-F5344CB8AC3E}">
        <p14:creationId xmlns:p14="http://schemas.microsoft.com/office/powerpoint/2010/main" val="11219876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Retrieved from</a:t>
            </a:r>
            <a:r>
              <a:rPr lang="en-US" baseline="0" dirty="0" smtClean="0"/>
              <a:t> </a:t>
            </a:r>
            <a:r>
              <a:rPr lang="en-US" dirty="0" smtClean="0"/>
              <a:t>http://www.thefreedictionary.com/editing</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3</a:t>
            </a:fld>
            <a:endParaRPr lang="en-US" dirty="0"/>
          </a:p>
        </p:txBody>
      </p:sp>
    </p:spTree>
    <p:extLst>
      <p:ext uri="{BB962C8B-B14F-4D97-AF65-F5344CB8AC3E}">
        <p14:creationId xmlns:p14="http://schemas.microsoft.com/office/powerpoint/2010/main" val="536322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cap="none" normalizeH="0" baseline="0" dirty="0" smtClean="0">
                <a:ln>
                  <a:noFill/>
                </a:ln>
                <a:solidFill>
                  <a:srgbClr val="000000"/>
                </a:solidFill>
                <a:effectLst/>
                <a:latin typeface="inherit"/>
                <a:cs typeface="Arial" pitchFamily="34" charset="0"/>
              </a:rPr>
              <a:t>When students refer to the text, require them to state which paragraph they are referring to. The rest of the class will be able to quickly find the line being referred to. </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20</a:t>
            </a:fld>
            <a:endParaRPr lang="en-US" dirty="0"/>
          </a:p>
        </p:txBody>
      </p:sp>
    </p:spTree>
    <p:extLst>
      <p:ext uri="{BB962C8B-B14F-4D97-AF65-F5344CB8AC3E}">
        <p14:creationId xmlns:p14="http://schemas.microsoft.com/office/powerpoint/2010/main" val="1509801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variations </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22</a:t>
            </a:fld>
            <a:endParaRPr lang="en-US" dirty="0"/>
          </a:p>
        </p:txBody>
      </p:sp>
    </p:spTree>
    <p:extLst>
      <p:ext uri="{BB962C8B-B14F-4D97-AF65-F5344CB8AC3E}">
        <p14:creationId xmlns:p14="http://schemas.microsoft.com/office/powerpoint/2010/main" val="524177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Whole group</a:t>
            </a:r>
          </a:p>
          <a:p>
            <a:r>
              <a:rPr lang="en-US" dirty="0" smtClean="0"/>
              <a:t>Small group</a:t>
            </a:r>
          </a:p>
          <a:p>
            <a:r>
              <a:rPr lang="en-US" dirty="0" smtClean="0"/>
              <a:t>Partners/Independent</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29</a:t>
            </a:fld>
            <a:endParaRPr lang="en-US" dirty="0"/>
          </a:p>
        </p:txBody>
      </p:sp>
    </p:spTree>
    <p:extLst>
      <p:ext uri="{BB962C8B-B14F-4D97-AF65-F5344CB8AC3E}">
        <p14:creationId xmlns:p14="http://schemas.microsoft.com/office/powerpoint/2010/main" val="1685049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is the connection between editing and IAE?</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4</a:t>
            </a:fld>
            <a:endParaRPr lang="en-US" dirty="0"/>
          </a:p>
        </p:txBody>
      </p:sp>
    </p:spTree>
    <p:extLst>
      <p:ext uri="{BB962C8B-B14F-4D97-AF65-F5344CB8AC3E}">
        <p14:creationId xmlns:p14="http://schemas.microsoft.com/office/powerpoint/2010/main" val="3514832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Swartz, S.L., Klein, A.F., &amp; Shook, R.E. (2001). </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5</a:t>
            </a:fld>
            <a:endParaRPr lang="en-US" dirty="0"/>
          </a:p>
        </p:txBody>
      </p:sp>
    </p:spTree>
    <p:extLst>
      <p:ext uri="{BB962C8B-B14F-4D97-AF65-F5344CB8AC3E}">
        <p14:creationId xmlns:p14="http://schemas.microsoft.com/office/powerpoint/2010/main" val="49257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Swartz, S.L., Klein, A.F., &amp; Shook, R.E. (2001). </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6</a:t>
            </a:fld>
            <a:endParaRPr lang="en-US" dirty="0"/>
          </a:p>
        </p:txBody>
      </p:sp>
    </p:spTree>
    <p:extLst>
      <p:ext uri="{BB962C8B-B14F-4D97-AF65-F5344CB8AC3E}">
        <p14:creationId xmlns:p14="http://schemas.microsoft.com/office/powerpoint/2010/main" val="1087581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Swartz, S.L., Klein, A.F., &amp; Shook, R.E. (2001). </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7</a:t>
            </a:fld>
            <a:endParaRPr lang="en-US" dirty="0"/>
          </a:p>
        </p:txBody>
      </p:sp>
    </p:spTree>
    <p:extLst>
      <p:ext uri="{BB962C8B-B14F-4D97-AF65-F5344CB8AC3E}">
        <p14:creationId xmlns:p14="http://schemas.microsoft.com/office/powerpoint/2010/main" val="1750043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Swartz, S.L., Klein, A.F., &amp; Shook, R.E. (2001). </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8</a:t>
            </a:fld>
            <a:endParaRPr lang="en-US" dirty="0"/>
          </a:p>
        </p:txBody>
      </p:sp>
    </p:spTree>
    <p:extLst>
      <p:ext uri="{BB962C8B-B14F-4D97-AF65-F5344CB8AC3E}">
        <p14:creationId xmlns:p14="http://schemas.microsoft.com/office/powerpoint/2010/main" val="1042352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Swartz, S.L., Klein, A.F., &amp; Shook, R.E. (2001). </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9</a:t>
            </a:fld>
            <a:endParaRPr lang="en-US" dirty="0"/>
          </a:p>
        </p:txBody>
      </p:sp>
    </p:spTree>
    <p:extLst>
      <p:ext uri="{BB962C8B-B14F-4D97-AF65-F5344CB8AC3E}">
        <p14:creationId xmlns:p14="http://schemas.microsoft.com/office/powerpoint/2010/main" val="1793585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t>(Swartz, Klein, &amp; Shook, 2001)</a:t>
            </a:r>
          </a:p>
          <a:p>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12</a:t>
            </a:fld>
            <a:endParaRPr lang="en-US" dirty="0"/>
          </a:p>
        </p:txBody>
      </p:sp>
    </p:spTree>
    <p:extLst>
      <p:ext uri="{BB962C8B-B14F-4D97-AF65-F5344CB8AC3E}">
        <p14:creationId xmlns:p14="http://schemas.microsoft.com/office/powerpoint/2010/main" val="477569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of view, genres, anthropomorphism, symbolism, etc…</a:t>
            </a:r>
            <a:endParaRPr lang="en-US" dirty="0"/>
          </a:p>
        </p:txBody>
      </p:sp>
      <p:sp>
        <p:nvSpPr>
          <p:cNvPr id="4" name="Slide Number Placeholder 3"/>
          <p:cNvSpPr>
            <a:spLocks noGrp="1"/>
          </p:cNvSpPr>
          <p:nvPr>
            <p:ph type="sldNum" sz="quarter" idx="10"/>
          </p:nvPr>
        </p:nvSpPr>
        <p:spPr/>
        <p:txBody>
          <a:bodyPr/>
          <a:lstStyle/>
          <a:p>
            <a:fld id="{666B0D86-FA95-E141-8194-B0B02E8DB3EF}" type="slidenum">
              <a:rPr lang="en-US" smtClean="0"/>
              <a:t>13</a:t>
            </a:fld>
            <a:endParaRPr lang="en-US" dirty="0"/>
          </a:p>
        </p:txBody>
      </p:sp>
    </p:spTree>
    <p:extLst>
      <p:ext uri="{BB962C8B-B14F-4D97-AF65-F5344CB8AC3E}">
        <p14:creationId xmlns:p14="http://schemas.microsoft.com/office/powerpoint/2010/main" val="2987882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B755F02-F745-1B4C-A030-6C78ADB06C69}" type="datetimeFigureOut">
              <a:rPr lang="en-US" smtClean="0"/>
              <a:t>8/24/17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9022AE-7C5F-EE4C-AF91-77EA15A20577}" type="slidenum">
              <a:rPr lang="en-US" smtClean="0"/>
              <a:t>‹#›</a:t>
            </a:fld>
            <a:endParaRPr lang="en-US" dirty="0"/>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BB755F02-F745-1B4C-A030-6C78ADB06C69}" type="datetimeFigureOut">
              <a:rPr lang="en-US" smtClean="0"/>
              <a:t>8/24/17</a:t>
            </a:fld>
            <a:endParaRPr lang="en-US" dirty="0"/>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999022AE-7C5F-EE4C-AF91-77EA15A2057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755F02-F745-1B4C-A030-6C78ADB06C69}" type="datetimeFigureOut">
              <a:rPr lang="en-US" smtClean="0"/>
              <a:t>8/24/17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9022AE-7C5F-EE4C-AF91-77EA15A20577}"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BB755F02-F745-1B4C-A030-6C78ADB06C69}" type="datetimeFigureOut">
              <a:rPr lang="en-US" smtClean="0"/>
              <a:t>8/24/17</a:t>
            </a:fld>
            <a:endParaRPr lang="en-US" dirty="0"/>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dirty="0"/>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999022AE-7C5F-EE4C-AF91-77EA15A20577}"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B755F02-F745-1B4C-A030-6C78ADB06C69}" type="datetimeFigureOut">
              <a:rPr lang="en-US" smtClean="0"/>
              <a:t>8/24/17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9022AE-7C5F-EE4C-AF91-77EA15A20577}"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BB755F02-F745-1B4C-A030-6C78ADB06C69}" type="datetimeFigureOut">
              <a:rPr lang="en-US" smtClean="0"/>
              <a:t>8/24/17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9022AE-7C5F-EE4C-AF91-77EA15A20577}" type="slidenum">
              <a:rPr lang="en-US" smtClean="0"/>
              <a:t>‹#›</a:t>
            </a:fld>
            <a:endParaRPr lang="en-US" dirty="0"/>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B755F02-F745-1B4C-A030-6C78ADB06C69}" type="datetimeFigureOut">
              <a:rPr lang="en-US" smtClean="0"/>
              <a:t>8/24/17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9022AE-7C5F-EE4C-AF91-77EA15A2057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B755F02-F745-1B4C-A030-6C78ADB06C69}" type="datetimeFigureOut">
              <a:rPr lang="en-US" smtClean="0"/>
              <a:t>8/24/17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9022AE-7C5F-EE4C-AF91-77EA15A20577}" type="slidenum">
              <a:rPr lang="en-US" smtClean="0"/>
              <a:t>‹#›</a:t>
            </a:fld>
            <a:endParaRPr lang="en-US" dirty="0"/>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755F02-F745-1B4C-A030-6C78ADB06C69}" type="datetimeFigureOut">
              <a:rPr lang="en-US" smtClean="0"/>
              <a:t>8/24/17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99022AE-7C5F-EE4C-AF91-77EA15A2057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smtClean="0"/>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B755F02-F745-1B4C-A030-6C78ADB06C69}" type="datetimeFigureOut">
              <a:rPr lang="en-US" smtClean="0"/>
              <a:t>8/24/17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99022AE-7C5F-EE4C-AF91-77EA15A2057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B755F02-F745-1B4C-A030-6C78ADB06C69}" type="datetimeFigureOut">
              <a:rPr lang="en-US" smtClean="0"/>
              <a:t>8/24/17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99022AE-7C5F-EE4C-AF91-77EA15A2057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B755F02-F745-1B4C-A030-6C78ADB06C69}" type="datetimeFigureOut">
              <a:rPr lang="en-US" smtClean="0"/>
              <a:t>8/24/17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99022AE-7C5F-EE4C-AF91-77EA15A20577}" type="slidenum">
              <a:rPr lang="en-US" smtClean="0"/>
              <a:t>‹#›</a:t>
            </a:fld>
            <a:endParaRPr lang="en-US" dirty="0"/>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BB755F02-F745-1B4C-A030-6C78ADB06C69}" type="datetimeFigureOut">
              <a:rPr lang="en-US" smtClean="0"/>
              <a:t>8/24/17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99022AE-7C5F-EE4C-AF91-77EA15A2057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BB755F02-F745-1B4C-A030-6C78ADB06C69}" type="datetimeFigureOut">
              <a:rPr lang="en-US" smtClean="0"/>
              <a:t>8/24/17</a:t>
            </a:fld>
            <a:endParaRPr lang="en-US" dirty="0"/>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999022AE-7C5F-EE4C-AF91-77EA15A20577}" type="slidenum">
              <a:rPr lang="en-US" smtClean="0"/>
              <a:t>‹#›</a:t>
            </a:fld>
            <a:endParaRPr lang="en-US" dirty="0"/>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BB755F02-F745-1B4C-A030-6C78ADB06C69}" type="datetimeFigureOut">
              <a:rPr lang="en-US" smtClean="0"/>
              <a:t>8/24/17</a:t>
            </a:fld>
            <a:endParaRPr lang="en-US" dirty="0"/>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dirty="0"/>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999022AE-7C5F-EE4C-AF91-77EA15A20577}"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hecommoncoretoolbox.com/close-reading-and-the-ccss-part-1.html" TargetMode="External"/><Relationship Id="rId3" Type="http://schemas.openxmlformats.org/officeDocument/2006/relationships/hyperlink" Target="https://www.youtube.com/watch?v=JhGI5zdjpv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pZIQcwbHRK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msc.org/Data/documents/exhibi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87693"/>
            <a:ext cx="8625074" cy="2047447"/>
          </a:xfrm>
        </p:spPr>
        <p:txBody>
          <a:bodyPr/>
          <a:lstStyle/>
          <a:p>
            <a:r>
              <a:rPr lang="en-US" dirty="0" smtClean="0"/>
              <a:t>Interactive Editing </a:t>
            </a:r>
            <a:br>
              <a:rPr lang="en-US" dirty="0" smtClean="0"/>
            </a:br>
            <a:r>
              <a:rPr lang="en-US" dirty="0" smtClean="0"/>
              <a:t>into Close Reading</a:t>
            </a:r>
            <a:endParaRPr lang="en-US" dirty="0"/>
          </a:p>
        </p:txBody>
      </p:sp>
      <p:sp>
        <p:nvSpPr>
          <p:cNvPr id="3" name="Subtitle 2"/>
          <p:cNvSpPr>
            <a:spLocks noGrp="1"/>
          </p:cNvSpPr>
          <p:nvPr>
            <p:ph type="subTitle" idx="1"/>
          </p:nvPr>
        </p:nvSpPr>
        <p:spPr>
          <a:xfrm>
            <a:off x="1560513" y="4859422"/>
            <a:ext cx="7583487" cy="1752600"/>
          </a:xfrm>
        </p:spPr>
        <p:txBody>
          <a:bodyPr>
            <a:normAutofit/>
          </a:bodyPr>
          <a:lstStyle/>
          <a:p>
            <a:pPr algn="r"/>
            <a:r>
              <a:rPr lang="en-US" sz="2000" b="1" dirty="0"/>
              <a:t>Dr. Stacy A. Griffin</a:t>
            </a:r>
          </a:p>
          <a:p>
            <a:pPr algn="r"/>
            <a:r>
              <a:rPr lang="en-US" sz="2000" b="1" dirty="0" smtClean="0"/>
              <a:t>Educational Consultant </a:t>
            </a:r>
            <a:endParaRPr lang="en-US" sz="2000" b="1" dirty="0"/>
          </a:p>
        </p:txBody>
      </p:sp>
    </p:spTree>
    <p:extLst>
      <p:ext uri="{BB962C8B-B14F-4D97-AF65-F5344CB8AC3E}">
        <p14:creationId xmlns:p14="http://schemas.microsoft.com/office/powerpoint/2010/main" val="2976572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IAE</a:t>
            </a:r>
            <a:endParaRPr lang="en-US" dirty="0"/>
          </a:p>
        </p:txBody>
      </p:sp>
      <p:sp>
        <p:nvSpPr>
          <p:cNvPr id="3" name="Content Placeholder 2"/>
          <p:cNvSpPr>
            <a:spLocks noGrp="1"/>
          </p:cNvSpPr>
          <p:nvPr>
            <p:ph idx="1"/>
          </p:nvPr>
        </p:nvSpPr>
        <p:spPr>
          <a:xfrm>
            <a:off x="779463" y="1658679"/>
            <a:ext cx="7583488" cy="4467484"/>
          </a:xfrm>
        </p:spPr>
        <p:txBody>
          <a:bodyPr>
            <a:normAutofit fontScale="92500"/>
          </a:bodyPr>
          <a:lstStyle/>
          <a:p>
            <a:pPr marL="0" indent="0" algn="ctr">
              <a:buNone/>
            </a:pPr>
            <a:r>
              <a:rPr lang="en-US" sz="3600" b="1" dirty="0" smtClean="0"/>
              <a:t>IF YOUR PURPOSE IS TO </a:t>
            </a:r>
          </a:p>
          <a:p>
            <a:pPr marL="0" indent="0" algn="ctr">
              <a:buNone/>
            </a:pPr>
            <a:r>
              <a:rPr lang="en-US" sz="3600" b="1" u="sng" dirty="0" smtClean="0"/>
              <a:t>DEVELOP A LIST OF KEY WORDS:</a:t>
            </a:r>
          </a:p>
          <a:p>
            <a:pPr algn="ctr"/>
            <a:r>
              <a:rPr lang="en-US" sz="3600" b="1" dirty="0" smtClean="0"/>
              <a:t>Have students transfer the words (language of the discipline) to a template, notebook, or under the piece</a:t>
            </a:r>
          </a:p>
          <a:p>
            <a:pPr algn="ctr"/>
            <a:r>
              <a:rPr lang="en-US" sz="3600" b="1" dirty="0" smtClean="0"/>
              <a:t>Share read the list </a:t>
            </a:r>
          </a:p>
          <a:p>
            <a:endParaRPr lang="en-US" dirty="0"/>
          </a:p>
        </p:txBody>
      </p:sp>
      <p:sp>
        <p:nvSpPr>
          <p:cNvPr id="4" name="Rectangle 3"/>
          <p:cNvSpPr/>
          <p:nvPr/>
        </p:nvSpPr>
        <p:spPr>
          <a:xfrm>
            <a:off x="4571207" y="6126163"/>
            <a:ext cx="4572000" cy="369332"/>
          </a:xfrm>
          <a:prstGeom prst="rect">
            <a:avLst/>
          </a:prstGeom>
        </p:spPr>
        <p:txBody>
          <a:bodyPr>
            <a:spAutoFit/>
          </a:bodyPr>
          <a:lstStyle/>
          <a:p>
            <a:pPr algn="r"/>
            <a:r>
              <a:rPr lang="en-US" b="1" dirty="0"/>
              <a:t>(Swartz, Klein, &amp; Shook, 2001)</a:t>
            </a:r>
          </a:p>
        </p:txBody>
      </p:sp>
    </p:spTree>
    <p:extLst>
      <p:ext uri="{BB962C8B-B14F-4D97-AF65-F5344CB8AC3E}">
        <p14:creationId xmlns:p14="http://schemas.microsoft.com/office/powerpoint/2010/main" val="3759212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IAE</a:t>
            </a:r>
            <a:endParaRPr lang="en-US" dirty="0"/>
          </a:p>
        </p:txBody>
      </p:sp>
      <p:sp>
        <p:nvSpPr>
          <p:cNvPr id="3" name="Content Placeholder 2"/>
          <p:cNvSpPr>
            <a:spLocks noGrp="1"/>
          </p:cNvSpPr>
          <p:nvPr>
            <p:ph idx="1"/>
          </p:nvPr>
        </p:nvSpPr>
        <p:spPr>
          <a:xfrm>
            <a:off x="779463" y="1828800"/>
            <a:ext cx="7583488" cy="4844361"/>
          </a:xfrm>
        </p:spPr>
        <p:txBody>
          <a:bodyPr>
            <a:normAutofit fontScale="92500" lnSpcReduction="10000"/>
          </a:bodyPr>
          <a:lstStyle/>
          <a:p>
            <a:pPr marL="0" indent="0" algn="ctr">
              <a:buNone/>
            </a:pPr>
            <a:r>
              <a:rPr lang="en-US" sz="2800" b="1" dirty="0"/>
              <a:t>IF YOUR PURPOSE I</a:t>
            </a:r>
            <a:r>
              <a:rPr lang="en-US" sz="2800" b="1" dirty="0" smtClean="0"/>
              <a:t>S </a:t>
            </a:r>
            <a:r>
              <a:rPr lang="en-US" sz="2800" b="1" dirty="0"/>
              <a:t>TO </a:t>
            </a:r>
          </a:p>
          <a:p>
            <a:pPr marL="0" indent="0" algn="ctr">
              <a:buNone/>
            </a:pPr>
            <a:r>
              <a:rPr lang="en-US" sz="2800" b="1" u="sng" dirty="0" smtClean="0"/>
              <a:t>PARAPHRASE:</a:t>
            </a:r>
            <a:endParaRPr lang="en-US" sz="2800" b="1" u="sng" dirty="0"/>
          </a:p>
          <a:p>
            <a:pPr algn="ctr"/>
            <a:r>
              <a:rPr lang="en-US" sz="2800" b="1" dirty="0"/>
              <a:t>Have students transfer the words </a:t>
            </a:r>
            <a:r>
              <a:rPr lang="en-US" sz="2800" b="1" dirty="0" smtClean="0"/>
              <a:t>(language </a:t>
            </a:r>
            <a:r>
              <a:rPr lang="en-US" sz="2800" b="1" dirty="0"/>
              <a:t>of the </a:t>
            </a:r>
            <a:r>
              <a:rPr lang="en-US" sz="2800" b="1" dirty="0" smtClean="0"/>
              <a:t>discipline) </a:t>
            </a:r>
            <a:r>
              <a:rPr lang="en-US" sz="2800" b="1" dirty="0"/>
              <a:t>to a template, notebook, or under the </a:t>
            </a:r>
            <a:r>
              <a:rPr lang="en-US" sz="2800" b="1" dirty="0" smtClean="0"/>
              <a:t>piece</a:t>
            </a:r>
          </a:p>
          <a:p>
            <a:pPr algn="ctr"/>
            <a:r>
              <a:rPr lang="en-US" sz="2800" b="1" dirty="0" smtClean="0"/>
              <a:t>Have students work together to develop sentences that shortens the original text while maintaining the meaning</a:t>
            </a:r>
            <a:endParaRPr lang="en-US" sz="2800" b="1" dirty="0"/>
          </a:p>
          <a:p>
            <a:pPr algn="ctr"/>
            <a:r>
              <a:rPr lang="en-US" sz="2800" b="1" dirty="0"/>
              <a:t>Share read the </a:t>
            </a:r>
            <a:r>
              <a:rPr lang="en-US" sz="2800" b="1" dirty="0" smtClean="0"/>
              <a:t>paraphrase</a:t>
            </a:r>
            <a:endParaRPr lang="en-US" sz="2800" b="1" dirty="0"/>
          </a:p>
          <a:p>
            <a:pPr lvl="8" algn="r"/>
            <a:r>
              <a:rPr lang="en-US" dirty="0"/>
              <a:t>(Swartz, Klein, &amp; Shook, 2001)</a:t>
            </a:r>
          </a:p>
          <a:p>
            <a:endParaRPr lang="en-US" dirty="0"/>
          </a:p>
        </p:txBody>
      </p:sp>
    </p:spTree>
    <p:extLst>
      <p:ext uri="{BB962C8B-B14F-4D97-AF65-F5344CB8AC3E}">
        <p14:creationId xmlns:p14="http://schemas.microsoft.com/office/powerpoint/2010/main" val="477159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IAE</a:t>
            </a:r>
            <a:endParaRPr lang="en-US" dirty="0"/>
          </a:p>
        </p:txBody>
      </p:sp>
      <p:sp>
        <p:nvSpPr>
          <p:cNvPr id="3" name="Content Placeholder 2"/>
          <p:cNvSpPr>
            <a:spLocks noGrp="1"/>
          </p:cNvSpPr>
          <p:nvPr>
            <p:ph idx="1"/>
          </p:nvPr>
        </p:nvSpPr>
        <p:spPr/>
        <p:txBody>
          <a:bodyPr>
            <a:normAutofit/>
          </a:bodyPr>
          <a:lstStyle/>
          <a:p>
            <a:pPr marL="0" indent="0" algn="ctr">
              <a:buNone/>
            </a:pPr>
            <a:r>
              <a:rPr lang="en-US" b="1" dirty="0"/>
              <a:t>IF YOUR PURPOSE IS TO </a:t>
            </a:r>
            <a:r>
              <a:rPr lang="en-US" b="1" dirty="0" smtClean="0"/>
              <a:t>CREATE A</a:t>
            </a:r>
            <a:endParaRPr lang="en-US" b="1" dirty="0"/>
          </a:p>
          <a:p>
            <a:pPr marL="0" indent="0" algn="ctr">
              <a:buNone/>
            </a:pPr>
            <a:r>
              <a:rPr lang="en-US" b="1" u="sng" dirty="0" smtClean="0"/>
              <a:t>SUMMARY STATEMENT:</a:t>
            </a:r>
            <a:endParaRPr lang="en-US" b="1" u="sng" dirty="0"/>
          </a:p>
          <a:p>
            <a:pPr algn="ctr"/>
            <a:r>
              <a:rPr lang="en-US" b="1" dirty="0" smtClean="0"/>
              <a:t>Follow the procedure for paraphrasing</a:t>
            </a:r>
            <a:endParaRPr lang="en-US" b="1" dirty="0"/>
          </a:p>
          <a:p>
            <a:pPr algn="ctr"/>
            <a:r>
              <a:rPr lang="en-US" b="1" dirty="0"/>
              <a:t>Have students work together to </a:t>
            </a:r>
            <a:r>
              <a:rPr lang="en-US" b="1" dirty="0" smtClean="0"/>
              <a:t>determine key words </a:t>
            </a:r>
            <a:r>
              <a:rPr lang="en-US" b="1" dirty="0"/>
              <a:t> (language of the </a:t>
            </a:r>
            <a:r>
              <a:rPr lang="en-US" b="1" dirty="0" smtClean="0"/>
              <a:t>discipline) within the paraphrase</a:t>
            </a:r>
          </a:p>
          <a:p>
            <a:pPr algn="ctr"/>
            <a:r>
              <a:rPr lang="en-US" b="1" dirty="0"/>
              <a:t>D</a:t>
            </a:r>
            <a:r>
              <a:rPr lang="en-US" b="1" dirty="0" smtClean="0"/>
              <a:t>evelop a sentence </a:t>
            </a:r>
            <a:r>
              <a:rPr lang="en-US" b="1" dirty="0"/>
              <a:t>that shorten the </a:t>
            </a:r>
            <a:r>
              <a:rPr lang="en-US" b="1" dirty="0" smtClean="0"/>
              <a:t>paraphrase while </a:t>
            </a:r>
            <a:r>
              <a:rPr lang="en-US" b="1" dirty="0"/>
              <a:t>maintaining the </a:t>
            </a:r>
            <a:r>
              <a:rPr lang="en-US" b="1" dirty="0" smtClean="0"/>
              <a:t>meaning of the original text</a:t>
            </a:r>
            <a:endParaRPr lang="en-US" b="1" dirty="0"/>
          </a:p>
          <a:p>
            <a:pPr algn="ctr"/>
            <a:r>
              <a:rPr lang="en-US" b="1" dirty="0"/>
              <a:t>Share read the </a:t>
            </a:r>
            <a:r>
              <a:rPr lang="en-US" b="1" dirty="0" smtClean="0"/>
              <a:t>summary statement</a:t>
            </a:r>
            <a:endParaRPr lang="en-US" b="1" dirty="0"/>
          </a:p>
          <a:p>
            <a:endParaRPr lang="en-US" dirty="0"/>
          </a:p>
        </p:txBody>
      </p:sp>
    </p:spTree>
    <p:extLst>
      <p:ext uri="{BB962C8B-B14F-4D97-AF65-F5344CB8AC3E}">
        <p14:creationId xmlns:p14="http://schemas.microsoft.com/office/powerpoint/2010/main" val="3251862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IAE</a:t>
            </a:r>
            <a:endParaRPr lang="en-US" dirty="0"/>
          </a:p>
        </p:txBody>
      </p:sp>
      <p:sp>
        <p:nvSpPr>
          <p:cNvPr id="3" name="Content Placeholder 2"/>
          <p:cNvSpPr>
            <a:spLocks noGrp="1"/>
          </p:cNvSpPr>
          <p:nvPr>
            <p:ph idx="1"/>
          </p:nvPr>
        </p:nvSpPr>
        <p:spPr>
          <a:xfrm>
            <a:off x="779463" y="1828800"/>
            <a:ext cx="7583488" cy="4863319"/>
          </a:xfrm>
        </p:spPr>
        <p:txBody>
          <a:bodyPr>
            <a:normAutofit fontScale="92500" lnSpcReduction="20000"/>
          </a:bodyPr>
          <a:lstStyle/>
          <a:p>
            <a:pPr marL="0" indent="0" algn="ctr">
              <a:buNone/>
            </a:pPr>
            <a:r>
              <a:rPr lang="en-US" sz="2800" b="1" dirty="0"/>
              <a:t>IF YOUR PURPOSE IS TO </a:t>
            </a:r>
            <a:endParaRPr lang="en-US" sz="2800" b="1" dirty="0" smtClean="0"/>
          </a:p>
          <a:p>
            <a:pPr marL="0" indent="0" algn="ctr">
              <a:buNone/>
            </a:pPr>
            <a:r>
              <a:rPr lang="en-US" sz="2800" b="1" u="sng" dirty="0" smtClean="0"/>
              <a:t>CHANGE GENRES:</a:t>
            </a:r>
            <a:endParaRPr lang="en-US" sz="2800" b="1" u="sng" dirty="0"/>
          </a:p>
          <a:p>
            <a:pPr algn="ctr"/>
            <a:r>
              <a:rPr lang="en-US" sz="2800" b="1" dirty="0"/>
              <a:t>S</a:t>
            </a:r>
            <a:r>
              <a:rPr lang="en-US" sz="2800" b="1" dirty="0" smtClean="0"/>
              <a:t>tudents must be proficient with literary devices</a:t>
            </a:r>
            <a:endParaRPr lang="en-US" sz="2800" b="1" dirty="0"/>
          </a:p>
          <a:p>
            <a:pPr algn="ctr"/>
            <a:r>
              <a:rPr lang="en-US" sz="2800" b="1" dirty="0"/>
              <a:t>Have students work together to determine </a:t>
            </a:r>
            <a:r>
              <a:rPr lang="en-US" sz="2800" b="1" dirty="0" smtClean="0"/>
              <a:t>the meaning of the piece</a:t>
            </a:r>
            <a:endParaRPr lang="en-US" sz="2800" b="1" dirty="0"/>
          </a:p>
          <a:p>
            <a:pPr algn="ctr"/>
            <a:r>
              <a:rPr lang="en-US" sz="2800" b="1" dirty="0" smtClean="0"/>
              <a:t>Have students rewrite the piece in a different genre while maintaining the meaning of the original piece</a:t>
            </a:r>
            <a:endParaRPr lang="en-US" sz="2800" b="1" dirty="0"/>
          </a:p>
          <a:p>
            <a:pPr algn="ctr"/>
            <a:r>
              <a:rPr lang="en-US" sz="2800" b="1" dirty="0" smtClean="0"/>
              <a:t>Have students share their writing</a:t>
            </a:r>
            <a:endParaRPr lang="en-US" sz="2800" b="1" dirty="0"/>
          </a:p>
          <a:p>
            <a:pPr algn="r"/>
            <a:r>
              <a:rPr lang="en-US" b="1" dirty="0"/>
              <a:t>(Swartz, Klein, &amp; Shook, 2001)</a:t>
            </a:r>
          </a:p>
          <a:p>
            <a:endParaRPr lang="en-US" dirty="0"/>
          </a:p>
        </p:txBody>
      </p:sp>
    </p:spTree>
    <p:extLst>
      <p:ext uri="{BB962C8B-B14F-4D97-AF65-F5344CB8AC3E}">
        <p14:creationId xmlns:p14="http://schemas.microsoft.com/office/powerpoint/2010/main" val="760114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IAE</a:t>
            </a:r>
            <a:endParaRPr lang="en-US" dirty="0"/>
          </a:p>
        </p:txBody>
      </p:sp>
      <p:sp>
        <p:nvSpPr>
          <p:cNvPr id="3" name="Content Placeholder 2"/>
          <p:cNvSpPr>
            <a:spLocks noGrp="1"/>
          </p:cNvSpPr>
          <p:nvPr>
            <p:ph idx="1"/>
          </p:nvPr>
        </p:nvSpPr>
        <p:spPr>
          <a:xfrm>
            <a:off x="779463" y="1828800"/>
            <a:ext cx="7583488" cy="5029200"/>
          </a:xfrm>
        </p:spPr>
        <p:txBody>
          <a:bodyPr>
            <a:normAutofit fontScale="92500" lnSpcReduction="10000"/>
          </a:bodyPr>
          <a:lstStyle/>
          <a:p>
            <a:pPr marL="0" indent="0">
              <a:buNone/>
            </a:pPr>
            <a:r>
              <a:rPr lang="en-US" sz="2800" b="1" dirty="0" smtClean="0"/>
              <a:t>Regardless of which type of IAE you use, there are a number of constants:</a:t>
            </a:r>
          </a:p>
          <a:p>
            <a:r>
              <a:rPr lang="en-US" sz="2800" b="1" dirty="0" smtClean="0"/>
              <a:t>The new piece is reread </a:t>
            </a:r>
          </a:p>
          <a:p>
            <a:r>
              <a:rPr lang="en-US" sz="2800" b="1" dirty="0" smtClean="0"/>
              <a:t>The students and teacher discuss the impact of the work</a:t>
            </a:r>
          </a:p>
          <a:p>
            <a:r>
              <a:rPr lang="en-US" sz="2800" b="1" dirty="0" smtClean="0"/>
              <a:t>The strategies learned in IAE transfer to the students’ independent writing lives</a:t>
            </a:r>
          </a:p>
          <a:p>
            <a:r>
              <a:rPr lang="en-US" sz="2800" b="1" dirty="0" smtClean="0"/>
              <a:t>The writing forms the foundation for extension activities</a:t>
            </a:r>
          </a:p>
          <a:p>
            <a:pPr algn="r"/>
            <a:r>
              <a:rPr lang="en-US" sz="1500" b="1" dirty="0"/>
              <a:t>(Swartz, Klein, &amp; Shook, 2001)</a:t>
            </a:r>
          </a:p>
          <a:p>
            <a:endParaRPr lang="en-US" sz="2800" b="1" dirty="0"/>
          </a:p>
        </p:txBody>
      </p:sp>
    </p:spTree>
    <p:extLst>
      <p:ext uri="{BB962C8B-B14F-4D97-AF65-F5344CB8AC3E}">
        <p14:creationId xmlns:p14="http://schemas.microsoft.com/office/powerpoint/2010/main" val="584088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Try It!</a:t>
            </a:r>
            <a:endParaRPr lang="en-US" dirty="0"/>
          </a:p>
        </p:txBody>
      </p:sp>
      <p:pic>
        <p:nvPicPr>
          <p:cNvPr id="4" name="Content Placeholder 3"/>
          <p:cNvPicPr>
            <a:picLocks noGrp="1" noChangeAspect="1"/>
          </p:cNvPicPr>
          <p:nvPr>
            <p:ph idx="1"/>
          </p:nvPr>
        </p:nvPicPr>
        <p:blipFill>
          <a:blip r:embed="rId2"/>
          <a:srcRect l="535" r="535"/>
          <a:stretch>
            <a:fillRect/>
          </a:stretch>
        </p:blipFill>
        <p:spPr/>
      </p:pic>
    </p:spTree>
    <p:extLst>
      <p:ext uri="{BB962C8B-B14F-4D97-AF65-F5344CB8AC3E}">
        <p14:creationId xmlns:p14="http://schemas.microsoft.com/office/powerpoint/2010/main" val="3256007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IAE True or False?</a:t>
            </a:r>
            <a:endParaRPr lang="en-US" dirty="0"/>
          </a:p>
        </p:txBody>
      </p:sp>
      <p:sp>
        <p:nvSpPr>
          <p:cNvPr id="3" name="Content Placeholder 2"/>
          <p:cNvSpPr>
            <a:spLocks noGrp="1"/>
          </p:cNvSpPr>
          <p:nvPr>
            <p:ph idx="1"/>
          </p:nvPr>
        </p:nvSpPr>
        <p:spPr>
          <a:xfrm>
            <a:off x="779463" y="1828800"/>
            <a:ext cx="7583488" cy="4787487"/>
          </a:xfrm>
        </p:spPr>
        <p:txBody>
          <a:bodyPr>
            <a:noAutofit/>
          </a:bodyPr>
          <a:lstStyle/>
          <a:p>
            <a:r>
              <a:rPr lang="en-US" sz="2800" b="1" dirty="0" smtClean="0"/>
              <a:t>IAE does not require students to analyze, interpret, and understand a piece of text</a:t>
            </a:r>
          </a:p>
          <a:p>
            <a:r>
              <a:rPr lang="en-US" sz="2800" b="1" dirty="0" smtClean="0"/>
              <a:t>IAE can be used in all disciplines</a:t>
            </a:r>
          </a:p>
          <a:p>
            <a:r>
              <a:rPr lang="en-US" sz="2800" b="1" dirty="0" smtClean="0"/>
              <a:t>IAE requires students to pay close attention to a text</a:t>
            </a:r>
          </a:p>
          <a:p>
            <a:r>
              <a:rPr lang="en-US" sz="2800" b="1" dirty="0" smtClean="0"/>
              <a:t>IAE can be used as the foundation for subsequent activities</a:t>
            </a:r>
          </a:p>
          <a:p>
            <a:r>
              <a:rPr lang="en-US" sz="2800" b="1" dirty="0" smtClean="0"/>
              <a:t>IAE prepares students for writing in class and in the real world</a:t>
            </a:r>
            <a:endParaRPr lang="en-US" sz="2800" b="1" dirty="0"/>
          </a:p>
        </p:txBody>
      </p:sp>
    </p:spTree>
    <p:extLst>
      <p:ext uri="{BB962C8B-B14F-4D97-AF65-F5344CB8AC3E}">
        <p14:creationId xmlns:p14="http://schemas.microsoft.com/office/powerpoint/2010/main" val="267436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79463" y="720399"/>
            <a:ext cx="7583488" cy="2668074"/>
          </a:xfrm>
        </p:spPr>
        <p:txBody>
          <a:bodyPr/>
          <a:lstStyle/>
          <a:p>
            <a:r>
              <a:rPr lang="en-US" dirty="0" smtClean="0"/>
              <a:t>Interactive Editing with </a:t>
            </a:r>
            <a:r>
              <a:rPr lang="en-US" dirty="0"/>
              <a:t>the Common Core</a:t>
            </a:r>
          </a:p>
        </p:txBody>
      </p:sp>
      <p:sp>
        <p:nvSpPr>
          <p:cNvPr id="5" name="Subtitle 4"/>
          <p:cNvSpPr>
            <a:spLocks noGrp="1"/>
          </p:cNvSpPr>
          <p:nvPr>
            <p:ph type="subTitle" idx="1"/>
          </p:nvPr>
        </p:nvSpPr>
        <p:spPr>
          <a:xfrm>
            <a:off x="1405017" y="4596819"/>
            <a:ext cx="7583487" cy="1752600"/>
          </a:xfrm>
        </p:spPr>
        <p:txBody>
          <a:bodyPr/>
          <a:lstStyle/>
          <a:p>
            <a:pPr algn="r">
              <a:defRPr/>
            </a:pPr>
            <a:r>
              <a:rPr lang="en-US" dirty="0"/>
              <a:t>Dr. Stacy A. Griffin</a:t>
            </a:r>
          </a:p>
          <a:p>
            <a:pPr algn="r">
              <a:defRPr/>
            </a:pPr>
            <a:r>
              <a:rPr lang="en-US" dirty="0"/>
              <a:t>Adjunct Professor, California State University, Long Beach</a:t>
            </a:r>
          </a:p>
          <a:p>
            <a:pPr algn="r">
              <a:defRPr/>
            </a:pPr>
            <a:r>
              <a:rPr lang="en-US" dirty="0"/>
              <a:t>Affiliate Professor, Antioch University, Los Angeles</a:t>
            </a:r>
          </a:p>
          <a:p>
            <a:pPr algn="r">
              <a:defRPr/>
            </a:pPr>
            <a:r>
              <a:rPr lang="en-US" dirty="0"/>
              <a:t>Consultant, Little Lake City School District, Santa Fe Springs</a:t>
            </a:r>
          </a:p>
          <a:p>
            <a:pPr>
              <a:defRPr/>
            </a:pPr>
            <a:endParaRPr lang="en-US" dirty="0"/>
          </a:p>
          <a:p>
            <a:endParaRPr lang="en-US" dirty="0"/>
          </a:p>
        </p:txBody>
      </p:sp>
    </p:spTree>
    <p:extLst>
      <p:ext uri="{BB962C8B-B14F-4D97-AF65-F5344CB8AC3E}">
        <p14:creationId xmlns:p14="http://schemas.microsoft.com/office/powerpoint/2010/main" val="747078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News!</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The </a:t>
            </a:r>
            <a:r>
              <a:rPr lang="en-US" sz="3600" b="1" dirty="0"/>
              <a:t>Common Core State Standards require that students provide evidence and </a:t>
            </a:r>
            <a:r>
              <a:rPr lang="en-US" sz="3600" b="1" dirty="0" smtClean="0"/>
              <a:t>support </a:t>
            </a:r>
            <a:r>
              <a:rPr lang="en-US" sz="3600" b="1" dirty="0"/>
              <a:t>for their </a:t>
            </a:r>
            <a:r>
              <a:rPr lang="en-US" sz="3600" b="1" dirty="0" smtClean="0"/>
              <a:t>thinking. One way to accomplish this is by teaching students how to do a close reading. Close reading can be considered an extension of IAE!</a:t>
            </a:r>
            <a:endParaRPr lang="en-US" sz="3600" b="1" dirty="0"/>
          </a:p>
        </p:txBody>
      </p:sp>
    </p:spTree>
    <p:extLst>
      <p:ext uri="{BB962C8B-B14F-4D97-AF65-F5344CB8AC3E}">
        <p14:creationId xmlns:p14="http://schemas.microsoft.com/office/powerpoint/2010/main" val="1897689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What is Close Reading?</a:t>
            </a:r>
            <a:endParaRPr lang="en-US" sz="4400" dirty="0"/>
          </a:p>
        </p:txBody>
      </p:sp>
      <p:sp>
        <p:nvSpPr>
          <p:cNvPr id="3" name="Content Placeholder 2"/>
          <p:cNvSpPr>
            <a:spLocks noGrp="1"/>
          </p:cNvSpPr>
          <p:nvPr>
            <p:ph idx="1"/>
          </p:nvPr>
        </p:nvSpPr>
        <p:spPr/>
        <p:txBody>
          <a:bodyPr/>
          <a:lstStyle/>
          <a:p>
            <a:pPr marL="0" indent="0">
              <a:buNone/>
            </a:pPr>
            <a:r>
              <a:rPr lang="en-US" dirty="0">
                <a:hlinkClick r:id="rId2"/>
              </a:rPr>
              <a:t>http://www.mhecommoncoretoolbox.com/close-reading-and-the-ccss-part-1.</a:t>
            </a:r>
            <a:r>
              <a:rPr lang="en-US" dirty="0" smtClean="0">
                <a:hlinkClick r:id="rId2"/>
              </a:rPr>
              <a:t>html</a:t>
            </a:r>
            <a:endParaRPr lang="en-US" dirty="0" smtClean="0"/>
          </a:p>
          <a:p>
            <a:pPr marL="0" indent="0">
              <a:buNone/>
            </a:pPr>
            <a:endParaRPr lang="en-US" dirty="0"/>
          </a:p>
          <a:p>
            <a:pPr marL="0" indent="0">
              <a:buNone/>
            </a:pPr>
            <a:r>
              <a:rPr lang="en-US" dirty="0">
                <a:hlinkClick r:id="rId3"/>
              </a:rPr>
              <a:t>https://</a:t>
            </a:r>
            <a:r>
              <a:rPr lang="en-US" dirty="0" smtClean="0">
                <a:hlinkClick r:id="rId3"/>
              </a:rPr>
              <a:t>www.youtube.com/watch?v=JhGI5zdjpvc</a:t>
            </a:r>
            <a:endParaRPr lang="en-US" dirty="0" smtClean="0"/>
          </a:p>
          <a:p>
            <a:pPr marL="0" indent="0">
              <a:buNone/>
            </a:pPr>
            <a:endParaRPr lang="en-US" dirty="0"/>
          </a:p>
        </p:txBody>
      </p:sp>
    </p:spTree>
    <p:extLst>
      <p:ext uri="{BB962C8B-B14F-4D97-AF65-F5344CB8AC3E}">
        <p14:creationId xmlns:p14="http://schemas.microsoft.com/office/powerpoint/2010/main" val="32943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779463" y="1668290"/>
            <a:ext cx="7583488" cy="4853208"/>
          </a:xfrm>
        </p:spPr>
        <p:txBody>
          <a:bodyPr>
            <a:normAutofit lnSpcReduction="10000"/>
          </a:bodyPr>
          <a:lstStyle/>
          <a:p>
            <a:pPr marL="0" indent="-273050"/>
            <a:r>
              <a:rPr lang="en-US" sz="3600" b="1" dirty="0">
                <a:latin typeface="Garamond" charset="0"/>
              </a:rPr>
              <a:t>Articulate the purpose of </a:t>
            </a:r>
            <a:r>
              <a:rPr lang="en-US" sz="3600" b="1" dirty="0" smtClean="0">
                <a:latin typeface="Garamond" charset="0"/>
              </a:rPr>
              <a:t>Interactive Editing</a:t>
            </a:r>
            <a:endParaRPr lang="en-US" sz="3600" b="1" dirty="0">
              <a:latin typeface="Garamond" charset="0"/>
            </a:endParaRPr>
          </a:p>
          <a:p>
            <a:pPr marL="0" indent="-273050"/>
            <a:r>
              <a:rPr lang="en-US" sz="3600" b="1" dirty="0">
                <a:latin typeface="Garamond" charset="0"/>
              </a:rPr>
              <a:t>Articulate the </a:t>
            </a:r>
            <a:r>
              <a:rPr lang="en-US" sz="3600" b="1" dirty="0" smtClean="0">
                <a:latin typeface="Garamond" charset="0"/>
              </a:rPr>
              <a:t>purpose of Close Reading</a:t>
            </a:r>
            <a:endParaRPr lang="en-US" sz="3600" b="1" dirty="0">
              <a:latin typeface="Garamond" charset="0"/>
            </a:endParaRPr>
          </a:p>
          <a:p>
            <a:pPr marL="0" indent="-273050"/>
            <a:r>
              <a:rPr lang="en-US" sz="3600" b="1" dirty="0" smtClean="0">
                <a:latin typeface="Garamond" charset="0"/>
              </a:rPr>
              <a:t>Discuss </a:t>
            </a:r>
            <a:r>
              <a:rPr lang="en-US" sz="3600" b="1" dirty="0">
                <a:latin typeface="Garamond" charset="0"/>
              </a:rPr>
              <a:t>how Interactive </a:t>
            </a:r>
            <a:r>
              <a:rPr lang="en-US" sz="3600" b="1" dirty="0" smtClean="0">
                <a:latin typeface="Garamond" charset="0"/>
              </a:rPr>
              <a:t>Editing and Close Reading can </a:t>
            </a:r>
            <a:r>
              <a:rPr lang="en-US" sz="3600" b="1" dirty="0">
                <a:latin typeface="Garamond" charset="0"/>
              </a:rPr>
              <a:t>be used to teach Common Core State Standards (CCSS)</a:t>
            </a:r>
          </a:p>
          <a:p>
            <a:endParaRPr lang="en-US" dirty="0"/>
          </a:p>
        </p:txBody>
      </p:sp>
    </p:spTree>
    <p:extLst>
      <p:ext uri="{BB962C8B-B14F-4D97-AF65-F5344CB8AC3E}">
        <p14:creationId xmlns:p14="http://schemas.microsoft.com/office/powerpoint/2010/main" val="4146306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a:t>
            </a:r>
            <a:r>
              <a:rPr lang="en-US" dirty="0" smtClean="0"/>
              <a:t>1</a:t>
            </a:r>
            <a:endParaRPr lang="en-US" dirty="0"/>
          </a:p>
        </p:txBody>
      </p:sp>
      <p:sp>
        <p:nvSpPr>
          <p:cNvPr id="3" name="Content Placeholder 2"/>
          <p:cNvSpPr>
            <a:spLocks noGrp="1"/>
          </p:cNvSpPr>
          <p:nvPr>
            <p:ph idx="1"/>
          </p:nvPr>
        </p:nvSpPr>
        <p:spPr>
          <a:xfrm>
            <a:off x="779463" y="937781"/>
            <a:ext cx="7583488" cy="5469970"/>
          </a:xfrm>
        </p:spPr>
        <p:txBody>
          <a:bodyPr>
            <a:noAutofit/>
          </a:bodyPr>
          <a:lstStyle/>
          <a:p>
            <a:pPr lvl="1"/>
            <a:endParaRPr lang="en-US" sz="4000" dirty="0" smtClean="0"/>
          </a:p>
          <a:p>
            <a:pPr lvl="1"/>
            <a:r>
              <a:rPr lang="en-US" sz="3000" b="1" dirty="0" smtClean="0"/>
              <a:t>Number the paragraphs in the left margin</a:t>
            </a:r>
          </a:p>
          <a:p>
            <a:pPr lvl="1"/>
            <a:r>
              <a:rPr lang="en-US" sz="3000" b="1" dirty="0" smtClean="0"/>
              <a:t>Students read the text independently or as a read aloud </a:t>
            </a:r>
          </a:p>
          <a:p>
            <a:pPr lvl="1"/>
            <a:r>
              <a:rPr lang="en-US" sz="3000" b="1" dirty="0" smtClean="0"/>
              <a:t>The purpose is for the students to become familiar with text, get a general sense </a:t>
            </a:r>
            <a:r>
              <a:rPr lang="en-US" sz="3000" b="1" dirty="0"/>
              <a:t>o</a:t>
            </a:r>
            <a:r>
              <a:rPr lang="en-US" sz="3000" b="1" dirty="0" smtClean="0"/>
              <a:t>f the flow, and build fluency.</a:t>
            </a:r>
            <a:r>
              <a:rPr lang="en-US" sz="3000" b="1" dirty="0"/>
              <a:t> </a:t>
            </a:r>
            <a:r>
              <a:rPr lang="en-US" sz="2800" b="1" dirty="0" smtClean="0"/>
              <a:t>							</a:t>
            </a:r>
            <a:r>
              <a:rPr lang="en-US" sz="1000" b="1" dirty="0" smtClean="0"/>
              <a:t>(</a:t>
            </a:r>
            <a:r>
              <a:rPr lang="en-US" sz="1000" b="1" dirty="0"/>
              <a:t>Newman, 2012)</a:t>
            </a:r>
          </a:p>
          <a:p>
            <a:pPr lvl="1"/>
            <a:endParaRPr lang="en-US" sz="2800" b="1" dirty="0"/>
          </a:p>
        </p:txBody>
      </p:sp>
    </p:spTree>
    <p:extLst>
      <p:ext uri="{BB962C8B-B14F-4D97-AF65-F5344CB8AC3E}">
        <p14:creationId xmlns:p14="http://schemas.microsoft.com/office/powerpoint/2010/main" val="2874677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a:t>
            </a:r>
            <a:endParaRPr lang="en-US" dirty="0"/>
          </a:p>
        </p:txBody>
      </p:sp>
      <p:sp>
        <p:nvSpPr>
          <p:cNvPr id="3" name="Content Placeholder 2"/>
          <p:cNvSpPr>
            <a:spLocks noGrp="1"/>
          </p:cNvSpPr>
          <p:nvPr>
            <p:ph idx="1"/>
          </p:nvPr>
        </p:nvSpPr>
        <p:spPr>
          <a:xfrm>
            <a:off x="779463" y="1828800"/>
            <a:ext cx="7583488" cy="4768530"/>
          </a:xfrm>
        </p:spPr>
        <p:txBody>
          <a:bodyPr>
            <a:normAutofit lnSpcReduction="10000"/>
          </a:bodyPr>
          <a:lstStyle/>
          <a:p>
            <a:r>
              <a:rPr lang="en-US" sz="3200" b="1" dirty="0" smtClean="0"/>
              <a:t>Set purpose for the reading</a:t>
            </a:r>
          </a:p>
          <a:p>
            <a:r>
              <a:rPr lang="en-US" sz="3200" b="1" dirty="0" smtClean="0"/>
              <a:t>Chunk the text</a:t>
            </a:r>
          </a:p>
          <a:p>
            <a:r>
              <a:rPr lang="en-US" sz="3200" b="1" dirty="0" smtClean="0"/>
              <a:t>Reread the text independently or guided by teacher</a:t>
            </a:r>
          </a:p>
          <a:p>
            <a:r>
              <a:rPr lang="en-US" sz="3200" b="1" dirty="0" smtClean="0"/>
              <a:t>The purpose of the reread is to locate important information relevant to the overarching question and make connections to unknown words </a:t>
            </a:r>
          </a:p>
          <a:p>
            <a:pPr marL="0" indent="0" algn="r">
              <a:buNone/>
            </a:pPr>
            <a:r>
              <a:rPr lang="en-US" sz="1000" b="1" dirty="0"/>
              <a:t>(Newman, 2012)</a:t>
            </a:r>
          </a:p>
          <a:p>
            <a:pPr marL="0" indent="0">
              <a:buNone/>
            </a:pPr>
            <a:endParaRPr lang="en-US" sz="3200" b="1" dirty="0"/>
          </a:p>
        </p:txBody>
      </p:sp>
    </p:spTree>
    <p:extLst>
      <p:ext uri="{BB962C8B-B14F-4D97-AF65-F5344CB8AC3E}">
        <p14:creationId xmlns:p14="http://schemas.microsoft.com/office/powerpoint/2010/main" val="2417872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a:t>
            </a:r>
            <a:endParaRPr lang="en-US" dirty="0"/>
          </a:p>
        </p:txBody>
      </p:sp>
      <p:sp>
        <p:nvSpPr>
          <p:cNvPr id="3" name="Content Placeholder 2"/>
          <p:cNvSpPr>
            <a:spLocks noGrp="1"/>
          </p:cNvSpPr>
          <p:nvPr>
            <p:ph idx="1"/>
          </p:nvPr>
        </p:nvSpPr>
        <p:spPr>
          <a:xfrm>
            <a:off x="779463" y="1819866"/>
            <a:ext cx="7583488" cy="4872253"/>
          </a:xfrm>
        </p:spPr>
        <p:txBody>
          <a:bodyPr>
            <a:noAutofit/>
          </a:bodyPr>
          <a:lstStyle/>
          <a:p>
            <a:r>
              <a:rPr lang="en-US" sz="3200" b="1" dirty="0" smtClean="0"/>
              <a:t>Underline and circle with a purpose (depending on text type)</a:t>
            </a:r>
          </a:p>
          <a:p>
            <a:r>
              <a:rPr lang="en-US" sz="3200" b="1" dirty="0" smtClean="0"/>
              <a:t>For example: Underline unfamiliar words or phrases</a:t>
            </a:r>
          </a:p>
          <a:p>
            <a:r>
              <a:rPr lang="en-US" sz="3200" b="1" dirty="0" smtClean="0"/>
              <a:t>For example: Circle key terms</a:t>
            </a:r>
          </a:p>
          <a:p>
            <a:r>
              <a:rPr lang="en-US" sz="3200" b="1" dirty="0" smtClean="0"/>
              <a:t>Continue through the first chunk</a:t>
            </a:r>
          </a:p>
          <a:p>
            <a:pPr marL="0" indent="0" algn="r">
              <a:buNone/>
            </a:pPr>
            <a:r>
              <a:rPr lang="en-US" sz="1000" b="1" dirty="0" smtClean="0"/>
              <a:t>(</a:t>
            </a:r>
            <a:r>
              <a:rPr lang="en-US" sz="1000" b="1" dirty="0"/>
              <a:t>Newman, 2012)</a:t>
            </a:r>
          </a:p>
          <a:p>
            <a:endParaRPr lang="en-US" sz="3200" b="1" dirty="0"/>
          </a:p>
        </p:txBody>
      </p:sp>
    </p:spTree>
    <p:extLst>
      <p:ext uri="{BB962C8B-B14F-4D97-AF65-F5344CB8AC3E}">
        <p14:creationId xmlns:p14="http://schemas.microsoft.com/office/powerpoint/2010/main" val="2622191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(continued)</a:t>
            </a:r>
            <a:endParaRPr lang="en-US" dirty="0"/>
          </a:p>
        </p:txBody>
      </p:sp>
      <p:sp>
        <p:nvSpPr>
          <p:cNvPr id="3" name="Content Placeholder 2"/>
          <p:cNvSpPr>
            <a:spLocks noGrp="1"/>
          </p:cNvSpPr>
          <p:nvPr>
            <p:ph idx="1"/>
          </p:nvPr>
        </p:nvSpPr>
        <p:spPr/>
        <p:txBody>
          <a:bodyPr>
            <a:normAutofit/>
          </a:bodyPr>
          <a:lstStyle/>
          <a:p>
            <a:r>
              <a:rPr lang="en-US" b="1" dirty="0"/>
              <a:t>In the left margin: </a:t>
            </a:r>
            <a:r>
              <a:rPr lang="en-US" b="1" dirty="0" smtClean="0"/>
              <a:t>Summarize text</a:t>
            </a:r>
          </a:p>
          <a:p>
            <a:r>
              <a:rPr lang="en-US" b="1" dirty="0" smtClean="0"/>
              <a:t>Right: evidence of purpose (author’s message, figurative language)…</a:t>
            </a:r>
          </a:p>
          <a:p>
            <a:endParaRPr lang="en-US" b="1" dirty="0" smtClean="0"/>
          </a:p>
          <a:p>
            <a:endParaRPr lang="en-US" b="1" dirty="0"/>
          </a:p>
          <a:p>
            <a:endParaRPr lang="en-US" b="1" dirty="0" smtClean="0"/>
          </a:p>
          <a:p>
            <a:pPr algn="r"/>
            <a:r>
              <a:rPr lang="en-US" sz="1400" b="1" dirty="0"/>
              <a:t>(Newman, 2012)</a:t>
            </a:r>
          </a:p>
          <a:p>
            <a:endParaRPr lang="en-US" b="1" dirty="0"/>
          </a:p>
        </p:txBody>
      </p:sp>
    </p:spTree>
    <p:extLst>
      <p:ext uri="{BB962C8B-B14F-4D97-AF65-F5344CB8AC3E}">
        <p14:creationId xmlns:p14="http://schemas.microsoft.com/office/powerpoint/2010/main" val="251025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5</a:t>
            </a:r>
            <a:endParaRPr lang="en-US" dirty="0"/>
          </a:p>
        </p:txBody>
      </p:sp>
      <p:sp>
        <p:nvSpPr>
          <p:cNvPr id="3" name="Content Placeholder 2"/>
          <p:cNvSpPr>
            <a:spLocks noGrp="1"/>
          </p:cNvSpPr>
          <p:nvPr>
            <p:ph idx="1"/>
          </p:nvPr>
        </p:nvSpPr>
        <p:spPr/>
        <p:txBody>
          <a:bodyPr>
            <a:normAutofit/>
          </a:bodyPr>
          <a:lstStyle/>
          <a:p>
            <a:pPr marL="0" indent="0">
              <a:buNone/>
            </a:pPr>
            <a:r>
              <a:rPr lang="en-US" sz="4400" dirty="0" smtClean="0"/>
              <a:t>Third read</a:t>
            </a:r>
          </a:p>
          <a:p>
            <a:pPr marL="0" indent="0">
              <a:buNone/>
            </a:pPr>
            <a:r>
              <a:rPr lang="en-US" sz="4400" dirty="0" smtClean="0"/>
              <a:t>Teacher facilitates </a:t>
            </a:r>
            <a:r>
              <a:rPr lang="en-US" sz="4400" b="1" dirty="0" smtClean="0"/>
              <a:t>deeper exploration </a:t>
            </a:r>
            <a:r>
              <a:rPr lang="en-US" sz="4400" dirty="0" smtClean="0"/>
              <a:t>of text</a:t>
            </a:r>
          </a:p>
          <a:p>
            <a:pPr marL="0" indent="0">
              <a:buNone/>
            </a:pPr>
            <a:endParaRPr lang="en-US" sz="4400" dirty="0"/>
          </a:p>
          <a:p>
            <a:pPr marL="0" indent="0" algn="r">
              <a:buNone/>
            </a:pPr>
            <a:r>
              <a:rPr lang="en-US" sz="1400" b="1" dirty="0"/>
              <a:t>(Newman, 2012)</a:t>
            </a:r>
          </a:p>
          <a:p>
            <a:pPr marL="0" indent="0">
              <a:buNone/>
            </a:pPr>
            <a:endParaRPr lang="en-US" sz="4400" dirty="0"/>
          </a:p>
        </p:txBody>
      </p:sp>
    </p:spTree>
    <p:extLst>
      <p:ext uri="{BB962C8B-B14F-4D97-AF65-F5344CB8AC3E}">
        <p14:creationId xmlns:p14="http://schemas.microsoft.com/office/powerpoint/2010/main" val="1291005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Differentiating</a:t>
            </a:r>
            <a:endParaRPr lang="en-US" dirty="0"/>
          </a:p>
        </p:txBody>
      </p:sp>
      <p:sp>
        <p:nvSpPr>
          <p:cNvPr id="3" name="Content Placeholder 2"/>
          <p:cNvSpPr>
            <a:spLocks noGrp="1"/>
          </p:cNvSpPr>
          <p:nvPr>
            <p:ph idx="1"/>
          </p:nvPr>
        </p:nvSpPr>
        <p:spPr>
          <a:xfrm>
            <a:off x="779463" y="1828800"/>
            <a:ext cx="7583488" cy="5029200"/>
          </a:xfrm>
        </p:spPr>
        <p:txBody>
          <a:bodyPr>
            <a:normAutofit/>
          </a:bodyPr>
          <a:lstStyle/>
          <a:p>
            <a:r>
              <a:rPr lang="en-US" sz="3200" b="1" dirty="0" smtClean="0"/>
              <a:t>If the student cannot decipher the author’s message or dig deeper:</a:t>
            </a:r>
          </a:p>
          <a:p>
            <a:pPr marL="457200" indent="-457200">
              <a:buAutoNum type="alphaLcParenR"/>
            </a:pPr>
            <a:r>
              <a:rPr lang="en-US" sz="3200" b="1" dirty="0" smtClean="0"/>
              <a:t>Review the unknown vocabulary </a:t>
            </a:r>
          </a:p>
          <a:p>
            <a:pPr marL="0" indent="0">
              <a:buNone/>
            </a:pPr>
            <a:r>
              <a:rPr lang="en-US" sz="3200" b="1" dirty="0" smtClean="0"/>
              <a:t>For students who can read the words fluently, have them use context clues (definitions embedded in the text, contrast clue, reread and substitute the word, read on, dictionary) </a:t>
            </a:r>
          </a:p>
          <a:p>
            <a:pPr marL="0" indent="0" algn="r">
              <a:buNone/>
            </a:pPr>
            <a:r>
              <a:rPr lang="en-US" sz="1000" b="1" dirty="0"/>
              <a:t>(Newman, 2012)</a:t>
            </a:r>
          </a:p>
          <a:p>
            <a:pPr marL="0" indent="0">
              <a:buNone/>
            </a:pPr>
            <a:endParaRPr lang="en-US" sz="3200" b="1" dirty="0"/>
          </a:p>
        </p:txBody>
      </p:sp>
    </p:spTree>
    <p:extLst>
      <p:ext uri="{BB962C8B-B14F-4D97-AF65-F5344CB8AC3E}">
        <p14:creationId xmlns:p14="http://schemas.microsoft.com/office/powerpoint/2010/main" val="164687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Differentiating</a:t>
            </a:r>
            <a:endParaRPr lang="en-US" dirty="0"/>
          </a:p>
        </p:txBody>
      </p:sp>
      <p:sp>
        <p:nvSpPr>
          <p:cNvPr id="3" name="Content Placeholder 2"/>
          <p:cNvSpPr>
            <a:spLocks noGrp="1"/>
          </p:cNvSpPr>
          <p:nvPr>
            <p:ph idx="1"/>
          </p:nvPr>
        </p:nvSpPr>
        <p:spPr/>
        <p:txBody>
          <a:bodyPr>
            <a:noAutofit/>
          </a:bodyPr>
          <a:lstStyle/>
          <a:p>
            <a:r>
              <a:rPr lang="en-US" sz="3200" b="1" dirty="0" smtClean="0"/>
              <a:t>If the student cannot decipher the </a:t>
            </a:r>
            <a:r>
              <a:rPr lang="en-US" sz="3200" b="1" dirty="0"/>
              <a:t>author’s message or dig </a:t>
            </a:r>
            <a:r>
              <a:rPr lang="en-US" sz="3200" b="1" dirty="0" smtClean="0"/>
              <a:t>deeper:</a:t>
            </a:r>
            <a:endParaRPr lang="en-US" sz="3200" b="1" dirty="0"/>
          </a:p>
          <a:p>
            <a:pPr marL="0" indent="0">
              <a:buNone/>
            </a:pPr>
            <a:r>
              <a:rPr lang="en-US" sz="3200" b="1" dirty="0" smtClean="0"/>
              <a:t>b) For those who cannot read the passage independently, supply word attack strategies (picture clues, sound it out, chunk the word, connect to known words, reread, keep reading, activate schema) 						</a:t>
            </a:r>
            <a:r>
              <a:rPr lang="en-US" sz="1000" dirty="0" smtClean="0"/>
              <a:t>(</a:t>
            </a:r>
            <a:r>
              <a:rPr lang="en-US" sz="1000" dirty="0"/>
              <a:t>Newman, 2012)</a:t>
            </a:r>
          </a:p>
          <a:p>
            <a:pPr marL="0" indent="0">
              <a:buNone/>
            </a:pPr>
            <a:endParaRPr lang="en-US" sz="3200" b="1" dirty="0"/>
          </a:p>
        </p:txBody>
      </p:sp>
    </p:spTree>
    <p:extLst>
      <p:ext uri="{BB962C8B-B14F-4D97-AF65-F5344CB8AC3E}">
        <p14:creationId xmlns:p14="http://schemas.microsoft.com/office/powerpoint/2010/main" val="2143100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it to the next level!</a:t>
            </a:r>
            <a:endParaRPr lang="en-US" dirty="0"/>
          </a:p>
        </p:txBody>
      </p:sp>
      <p:sp>
        <p:nvSpPr>
          <p:cNvPr id="3" name="Content Placeholder 2"/>
          <p:cNvSpPr>
            <a:spLocks noGrp="1"/>
          </p:cNvSpPr>
          <p:nvPr>
            <p:ph idx="1"/>
          </p:nvPr>
        </p:nvSpPr>
        <p:spPr>
          <a:xfrm>
            <a:off x="779463" y="1478712"/>
            <a:ext cx="7583488" cy="5213407"/>
          </a:xfrm>
        </p:spPr>
        <p:txBody>
          <a:bodyPr>
            <a:noAutofit/>
          </a:bodyPr>
          <a:lstStyle/>
          <a:p>
            <a:pPr marL="282575" lvl="1" indent="-282575">
              <a:spcBef>
                <a:spcPts val="2000"/>
              </a:spcBef>
              <a:buClrTx/>
            </a:pPr>
            <a:r>
              <a:rPr lang="en-US" sz="3600" b="1" dirty="0" smtClean="0"/>
              <a:t>Repeat the </a:t>
            </a:r>
            <a:r>
              <a:rPr lang="en-US" sz="3600" b="1" dirty="0"/>
              <a:t>rich, evidence-based, text dependent question</a:t>
            </a:r>
          </a:p>
          <a:p>
            <a:r>
              <a:rPr lang="en-US" sz="3600" b="1" dirty="0" smtClean="0"/>
              <a:t>“Ink-Pair-Share!” They share with a partner and note areas of agreement and disagreement </a:t>
            </a:r>
          </a:p>
          <a:p>
            <a:r>
              <a:rPr lang="en-US" sz="3600" b="1" dirty="0" smtClean="0"/>
              <a:t>The whole class shares (Tip: Practice discussion protocols!)</a:t>
            </a:r>
            <a:r>
              <a:rPr lang="en-US" sz="2700" b="1" dirty="0" smtClean="0"/>
              <a:t>	</a:t>
            </a:r>
            <a:r>
              <a:rPr lang="en-US" b="1" dirty="0" smtClean="0"/>
              <a:t>		</a:t>
            </a:r>
            <a:r>
              <a:rPr lang="en-US" sz="2500" b="1" dirty="0" smtClean="0"/>
              <a:t>				</a:t>
            </a:r>
            <a:r>
              <a:rPr lang="en-US" sz="1000" dirty="0" smtClean="0"/>
              <a:t>(</a:t>
            </a:r>
            <a:r>
              <a:rPr lang="en-US" sz="1000" dirty="0"/>
              <a:t>Newman, 2012)</a:t>
            </a:r>
          </a:p>
          <a:p>
            <a:endParaRPr lang="en-US" sz="2500" b="1" dirty="0"/>
          </a:p>
        </p:txBody>
      </p:sp>
    </p:spTree>
    <p:extLst>
      <p:ext uri="{BB962C8B-B14F-4D97-AF65-F5344CB8AC3E}">
        <p14:creationId xmlns:p14="http://schemas.microsoft.com/office/powerpoint/2010/main" val="368019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hlinkClick r:id="rId2"/>
              </a:rPr>
              <a:t>https</a:t>
            </a:r>
            <a:r>
              <a:rPr lang="en-US" dirty="0">
                <a:hlinkClick r:id="rId2"/>
              </a:rPr>
              <a:t>://</a:t>
            </a:r>
            <a:r>
              <a:rPr lang="en-US" dirty="0" smtClean="0">
                <a:hlinkClick r:id="rId2"/>
              </a:rPr>
              <a:t>www.youtube.com/watch?v=pZIQcwbHRKY</a:t>
            </a:r>
            <a:endParaRPr lang="en-US" dirty="0" smtClean="0"/>
          </a:p>
          <a:p>
            <a:pPr marL="0" indent="0">
              <a:buNone/>
            </a:pPr>
            <a:endParaRPr lang="en-US" dirty="0"/>
          </a:p>
        </p:txBody>
      </p:sp>
    </p:spTree>
    <p:extLst>
      <p:ext uri="{BB962C8B-B14F-4D97-AF65-F5344CB8AC3E}">
        <p14:creationId xmlns:p14="http://schemas.microsoft.com/office/powerpoint/2010/main" val="3985842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Try it! </a:t>
            </a:r>
            <a:endParaRPr lang="en-US" dirty="0"/>
          </a:p>
        </p:txBody>
      </p:sp>
      <p:pic>
        <p:nvPicPr>
          <p:cNvPr id="4" name="Content Placeholder 3"/>
          <p:cNvPicPr>
            <a:picLocks noGrp="1" noChangeAspect="1"/>
          </p:cNvPicPr>
          <p:nvPr>
            <p:ph idx="1"/>
          </p:nvPr>
        </p:nvPicPr>
        <p:blipFill>
          <a:blip r:embed="rId3"/>
          <a:srcRect t="6632" b="6632"/>
          <a:stretch>
            <a:fillRect/>
          </a:stretch>
        </p:blipFill>
        <p:spPr/>
      </p:pic>
    </p:spTree>
    <p:extLst>
      <p:ext uri="{BB962C8B-B14F-4D97-AF65-F5344CB8AC3E}">
        <p14:creationId xmlns:p14="http://schemas.microsoft.com/office/powerpoint/2010/main" val="2865879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ed·it</a:t>
            </a:r>
            <a:r>
              <a:rPr lang="en-US" dirty="0" smtClean="0"/>
              <a:t> </a:t>
            </a:r>
            <a:r>
              <a:rPr lang="en-US" dirty="0"/>
              <a:t> (ĕd′ĭt)</a:t>
            </a:r>
            <a:br>
              <a:rPr lang="en-US" dirty="0"/>
            </a:br>
            <a:endParaRPr lang="en-US" dirty="0"/>
          </a:p>
        </p:txBody>
      </p:sp>
      <p:sp>
        <p:nvSpPr>
          <p:cNvPr id="3" name="Content Placeholder 2"/>
          <p:cNvSpPr>
            <a:spLocks noGrp="1"/>
          </p:cNvSpPr>
          <p:nvPr>
            <p:ph idx="1"/>
          </p:nvPr>
        </p:nvSpPr>
        <p:spPr>
          <a:xfrm>
            <a:off x="779463" y="1497670"/>
            <a:ext cx="7583488" cy="4910081"/>
          </a:xfrm>
        </p:spPr>
        <p:txBody>
          <a:bodyPr>
            <a:normAutofit fontScale="70000" lnSpcReduction="20000"/>
          </a:bodyPr>
          <a:lstStyle/>
          <a:p>
            <a:r>
              <a:rPr lang="en-US" b="1" dirty="0"/>
              <a:t>ed·it  (ĕd′ĭt)</a:t>
            </a:r>
          </a:p>
          <a:p>
            <a:r>
              <a:rPr lang="en-US" b="1" i="1" dirty="0"/>
              <a:t>tr.v.</a:t>
            </a:r>
            <a:r>
              <a:rPr lang="en-US" b="1" dirty="0"/>
              <a:t> ed·it·ed, ed·it·ing, ed·its</a:t>
            </a:r>
          </a:p>
          <a:p>
            <a:r>
              <a:rPr lang="en-US" b="1" dirty="0"/>
              <a:t>1.</a:t>
            </a:r>
          </a:p>
          <a:p>
            <a:r>
              <a:rPr lang="en-US" b="1" dirty="0"/>
              <a:t>a. To prepare (written material) for publication or presentation, as by correcting, revising, or adapting.</a:t>
            </a:r>
          </a:p>
          <a:p>
            <a:r>
              <a:rPr lang="en-US" b="1" dirty="0"/>
              <a:t>b. To prepare an edition of for publication: </a:t>
            </a:r>
            <a:r>
              <a:rPr lang="en-US" b="1" i="1" dirty="0"/>
              <a:t>edit a collection of short stories.</a:t>
            </a:r>
            <a:endParaRPr lang="en-US" b="1" dirty="0"/>
          </a:p>
          <a:p>
            <a:r>
              <a:rPr lang="en-US" b="1" dirty="0"/>
              <a:t>c. To modify or adapt so as to make suitable or acceptable: </a:t>
            </a:r>
            <a:r>
              <a:rPr lang="en-US" b="1" i="1" dirty="0"/>
              <a:t>edited her remarks for presentation to a younger audience.</a:t>
            </a:r>
            <a:endParaRPr lang="en-US" b="1" dirty="0"/>
          </a:p>
          <a:p>
            <a:r>
              <a:rPr lang="en-US" b="1" dirty="0"/>
              <a:t>2. To supervise the publication of (a newspaper or magazine, for example).</a:t>
            </a:r>
          </a:p>
          <a:p>
            <a:r>
              <a:rPr lang="en-US" b="1" dirty="0"/>
              <a:t>3. To assemble the components of (a film or soundtrack, for example), as by cutting and splicing.</a:t>
            </a:r>
          </a:p>
          <a:p>
            <a:r>
              <a:rPr lang="en-US" b="1" dirty="0"/>
              <a:t>4. To eliminate; delete: </a:t>
            </a:r>
            <a:r>
              <a:rPr lang="en-US" b="1" i="1" dirty="0"/>
              <a:t>edited the best scene out.</a:t>
            </a:r>
            <a:endParaRPr lang="en-US" b="1" dirty="0"/>
          </a:p>
        </p:txBody>
      </p:sp>
    </p:spTree>
    <p:extLst>
      <p:ext uri="{BB962C8B-B14F-4D97-AF65-F5344CB8AC3E}">
        <p14:creationId xmlns:p14="http://schemas.microsoft.com/office/powerpoint/2010/main" val="1591887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IAE and </a:t>
            </a:r>
            <a:br>
              <a:rPr lang="en-US" dirty="0" smtClean="0"/>
            </a:br>
            <a:r>
              <a:rPr lang="en-US" dirty="0" smtClean="0"/>
              <a:t>Close Reading</a:t>
            </a:r>
            <a:endParaRPr lang="en-US" dirty="0"/>
          </a:p>
        </p:txBody>
      </p:sp>
      <p:sp>
        <p:nvSpPr>
          <p:cNvPr id="3" name="Content Placeholder 2"/>
          <p:cNvSpPr>
            <a:spLocks noGrp="1"/>
          </p:cNvSpPr>
          <p:nvPr>
            <p:ph idx="1"/>
          </p:nvPr>
        </p:nvSpPr>
        <p:spPr/>
        <p:txBody>
          <a:bodyPr>
            <a:normAutofit/>
          </a:bodyPr>
          <a:lstStyle/>
          <a:p>
            <a:r>
              <a:rPr lang="en-US" sz="4000" dirty="0" smtClean="0"/>
              <a:t>What are the differences?</a:t>
            </a:r>
          </a:p>
          <a:p>
            <a:r>
              <a:rPr lang="en-US" sz="4000" dirty="0" smtClean="0"/>
              <a:t>What are the similarities?</a:t>
            </a:r>
          </a:p>
          <a:p>
            <a:r>
              <a:rPr lang="en-US" sz="4000" dirty="0" smtClean="0"/>
              <a:t>What is the purpose of both strategies?</a:t>
            </a:r>
            <a:endParaRPr lang="en-US" sz="4000" dirty="0"/>
          </a:p>
        </p:txBody>
      </p:sp>
    </p:spTree>
    <p:extLst>
      <p:ext uri="{BB962C8B-B14F-4D97-AF65-F5344CB8AC3E}">
        <p14:creationId xmlns:p14="http://schemas.microsoft.com/office/powerpoint/2010/main" val="1661513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a:t>
            </a:r>
            <a:endParaRPr lang="en-US" dirty="0"/>
          </a:p>
        </p:txBody>
      </p:sp>
      <p:sp>
        <p:nvSpPr>
          <p:cNvPr id="3" name="Content Placeholder 2"/>
          <p:cNvSpPr>
            <a:spLocks noGrp="1"/>
          </p:cNvSpPr>
          <p:nvPr>
            <p:ph idx="1"/>
          </p:nvPr>
        </p:nvSpPr>
        <p:spPr/>
        <p:txBody>
          <a:bodyPr>
            <a:normAutofit fontScale="92500" lnSpcReduction="10000"/>
          </a:bodyPr>
          <a:lstStyle/>
          <a:p>
            <a:pPr marL="0" indent="-273050"/>
            <a:r>
              <a:rPr lang="en-US" sz="4000" b="1" dirty="0">
                <a:latin typeface="Garamond" charset="0"/>
              </a:rPr>
              <a:t>Articulate the purpose of Interactive Editing</a:t>
            </a:r>
          </a:p>
          <a:p>
            <a:pPr marL="0" indent="-273050"/>
            <a:r>
              <a:rPr lang="en-US" sz="4000" b="1" dirty="0">
                <a:latin typeface="Garamond" charset="0"/>
              </a:rPr>
              <a:t>Articulate the purpose of Close Reading</a:t>
            </a:r>
          </a:p>
          <a:p>
            <a:pPr marL="0" indent="-273050"/>
            <a:r>
              <a:rPr lang="en-US" sz="4000" b="1" dirty="0">
                <a:latin typeface="Garamond" charset="0"/>
              </a:rPr>
              <a:t>Discuss how Interactive Editing and Close Reading can be used to teach </a:t>
            </a:r>
            <a:r>
              <a:rPr lang="en-US" sz="4000" b="1" dirty="0" smtClean="0">
                <a:latin typeface="Garamond" charset="0"/>
              </a:rPr>
              <a:t>CCSS</a:t>
            </a:r>
            <a:endParaRPr lang="en-US" sz="4000" b="1" dirty="0">
              <a:latin typeface="Garamond" charset="0"/>
            </a:endParaRPr>
          </a:p>
          <a:p>
            <a:endParaRPr lang="en-US" dirty="0"/>
          </a:p>
        </p:txBody>
      </p:sp>
    </p:spTree>
    <p:extLst>
      <p:ext uri="{BB962C8B-B14F-4D97-AF65-F5344CB8AC3E}">
        <p14:creationId xmlns:p14="http://schemas.microsoft.com/office/powerpoint/2010/main" val="2352329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Summation</a:t>
            </a:r>
            <a:endParaRPr lang="en-US" dirty="0"/>
          </a:p>
        </p:txBody>
      </p:sp>
      <p:sp>
        <p:nvSpPr>
          <p:cNvPr id="3" name="Content Placeholder 2"/>
          <p:cNvSpPr>
            <a:spLocks noGrp="1"/>
          </p:cNvSpPr>
          <p:nvPr>
            <p:ph idx="1"/>
          </p:nvPr>
        </p:nvSpPr>
        <p:spPr>
          <a:xfrm>
            <a:off x="779463" y="1478712"/>
            <a:ext cx="7583488" cy="5194449"/>
          </a:xfrm>
        </p:spPr>
        <p:txBody>
          <a:bodyPr>
            <a:normAutofit fontScale="92500" lnSpcReduction="20000"/>
          </a:bodyPr>
          <a:lstStyle/>
          <a:p>
            <a:pPr marL="0" indent="-274320">
              <a:buFont typeface="Wingdings" pitchFamily="2" charset="2"/>
              <a:buChar char="v"/>
              <a:defRPr/>
            </a:pPr>
            <a:r>
              <a:rPr lang="en-US" sz="3200" dirty="0"/>
              <a:t>The Common Core is intended to increase rigor in </a:t>
            </a:r>
            <a:r>
              <a:rPr lang="en-US" sz="3200" dirty="0" smtClean="0"/>
              <a:t>our classrooms</a:t>
            </a:r>
            <a:r>
              <a:rPr lang="en-US" sz="3200" dirty="0"/>
              <a:t>. </a:t>
            </a:r>
            <a:r>
              <a:rPr lang="en-US" sz="3200" dirty="0" smtClean="0"/>
              <a:t>		</a:t>
            </a:r>
          </a:p>
          <a:p>
            <a:pPr marL="0" indent="0">
              <a:buNone/>
              <a:defRPr/>
            </a:pPr>
            <a:r>
              <a:rPr lang="en-US" sz="1200" dirty="0" smtClean="0"/>
              <a:t>				(</a:t>
            </a:r>
            <a:r>
              <a:rPr lang="en-US" sz="1200" dirty="0"/>
              <a:t>Common Core State Standards Initiative, 2015)</a:t>
            </a:r>
          </a:p>
          <a:p>
            <a:pPr marL="0" indent="-274320">
              <a:buFont typeface="Wingdings" pitchFamily="2" charset="2"/>
              <a:buChar char="v"/>
              <a:defRPr/>
            </a:pPr>
            <a:r>
              <a:rPr lang="en-US" sz="3200" dirty="0"/>
              <a:t>“Rigor is more than what you teach and what standards you cover; it's how you teach and how students show you they understand. True rigor is creating an environment in which each student is expected to learn at high levels, each student is supported so he or she can learn at high levels, and each student demonstrates learning at high levels.” 	</a:t>
            </a:r>
            <a:r>
              <a:rPr lang="en-US" sz="3200" dirty="0" smtClean="0"/>
              <a:t>              				- Blackburn</a:t>
            </a:r>
            <a:r>
              <a:rPr lang="en-US" sz="3200" dirty="0"/>
              <a:t>, 2008 </a:t>
            </a:r>
          </a:p>
          <a:p>
            <a:endParaRPr lang="en-US" dirty="0"/>
          </a:p>
        </p:txBody>
      </p:sp>
    </p:spTree>
    <p:extLst>
      <p:ext uri="{BB962C8B-B14F-4D97-AF65-F5344CB8AC3E}">
        <p14:creationId xmlns:p14="http://schemas.microsoft.com/office/powerpoint/2010/main" val="14239436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a:bodyPr>
          <a:lstStyle/>
          <a:p>
            <a:pPr marL="0" lvl="1" indent="0">
              <a:spcBef>
                <a:spcPts val="2000"/>
              </a:spcBef>
              <a:buClrTx/>
              <a:buNone/>
            </a:pPr>
            <a:r>
              <a:rPr lang="en-US" sz="2400" dirty="0">
                <a:solidFill>
                  <a:srgbClr val="000000"/>
                </a:solidFill>
              </a:rPr>
              <a:t>Blackburn, B. (2008). </a:t>
            </a:r>
            <a:r>
              <a:rPr lang="en-US" sz="2400" i="1" dirty="0">
                <a:solidFill>
                  <a:srgbClr val="000000"/>
                </a:solidFill>
              </a:rPr>
              <a:t>Rigor is NOT a four-letter word</a:t>
            </a:r>
            <a:r>
              <a:rPr lang="en-US" sz="2400" dirty="0">
                <a:solidFill>
                  <a:srgbClr val="000000"/>
                </a:solidFill>
              </a:rPr>
              <a:t>. </a:t>
            </a:r>
            <a:r>
              <a:rPr lang="en-US" sz="2400" dirty="0" smtClean="0">
                <a:solidFill>
                  <a:srgbClr val="000000"/>
                </a:solidFill>
              </a:rPr>
              <a:t>	Larchmont</a:t>
            </a:r>
            <a:r>
              <a:rPr lang="en-US" sz="2400" dirty="0">
                <a:solidFill>
                  <a:srgbClr val="000000"/>
                </a:solidFill>
              </a:rPr>
              <a:t>, NY: Eye on </a:t>
            </a:r>
            <a:r>
              <a:rPr lang="en-US" sz="2400" dirty="0" smtClean="0">
                <a:solidFill>
                  <a:srgbClr val="000000"/>
                </a:solidFill>
              </a:rPr>
              <a:t>Education</a:t>
            </a:r>
            <a:r>
              <a:rPr lang="en-US" sz="2400" dirty="0">
                <a:solidFill>
                  <a:srgbClr val="000000"/>
                </a:solidFill>
              </a:rPr>
              <a:t>.</a:t>
            </a:r>
          </a:p>
          <a:p>
            <a:pPr marL="0" lvl="1" indent="0">
              <a:spcBef>
                <a:spcPts val="2000"/>
              </a:spcBef>
              <a:buClrTx/>
              <a:buNone/>
            </a:pPr>
            <a:r>
              <a:rPr lang="en-US" sz="2400" dirty="0">
                <a:solidFill>
                  <a:srgbClr val="000000"/>
                </a:solidFill>
              </a:rPr>
              <a:t>Common Core State Standards Initiative (2015). </a:t>
            </a:r>
            <a:r>
              <a:rPr lang="en-US" sz="2400" dirty="0" smtClean="0">
                <a:solidFill>
                  <a:srgbClr val="000000"/>
                </a:solidFill>
              </a:rPr>
              <a:t>	Retrieved </a:t>
            </a:r>
            <a:r>
              <a:rPr lang="en-US" sz="2400" dirty="0">
                <a:solidFill>
                  <a:srgbClr val="000000"/>
                </a:solidFill>
              </a:rPr>
              <a:t>from http://	www.corestandards.org</a:t>
            </a:r>
            <a:endParaRPr lang="en-US" sz="2400" dirty="0"/>
          </a:p>
          <a:p>
            <a:pPr marL="0" indent="0">
              <a:buNone/>
            </a:pPr>
            <a:r>
              <a:rPr lang="en-US" dirty="0" smtClean="0"/>
              <a:t>Newman, L. (2012). Close reading protocol. </a:t>
            </a:r>
            <a:r>
              <a:rPr lang="en-US" dirty="0"/>
              <a:t>Retrieved from </a:t>
            </a:r>
            <a:r>
              <a:rPr lang="en-US" dirty="0" smtClean="0"/>
              <a:t>	</a:t>
            </a:r>
            <a:r>
              <a:rPr lang="en-US" dirty="0" smtClean="0">
                <a:hlinkClick r:id="rId2"/>
              </a:rPr>
              <a:t>http</a:t>
            </a:r>
            <a:r>
              <a:rPr lang="en-US" dirty="0">
                <a:hlinkClick r:id="rId2"/>
              </a:rPr>
              <a:t>://www.rmsc.org/Data/documents/exhibits</a:t>
            </a:r>
            <a:r>
              <a:rPr lang="en-US" dirty="0" smtClean="0">
                <a:hlinkClick r:id="rId2"/>
              </a:rPr>
              <a:t>/</a:t>
            </a:r>
            <a:r>
              <a:rPr lang="en-US" dirty="0" smtClean="0"/>
              <a:t>	Race</a:t>
            </a:r>
            <a:r>
              <a:rPr lang="en-US" dirty="0"/>
              <a:t>/Close%20reading%20protocol_061812.pdf</a:t>
            </a:r>
            <a:endParaRPr lang="en-US" dirty="0" smtClean="0"/>
          </a:p>
          <a:p>
            <a:pPr marL="0" indent="0">
              <a:buNone/>
            </a:pPr>
            <a:r>
              <a:rPr lang="en-US" dirty="0" smtClean="0"/>
              <a:t>Swartz</a:t>
            </a:r>
            <a:r>
              <a:rPr lang="en-US" dirty="0"/>
              <a:t>, S.L., Klein, A.F., &amp; Shook, </a:t>
            </a:r>
            <a:r>
              <a:rPr lang="en-US" dirty="0" smtClean="0"/>
              <a:t>R.E</a:t>
            </a:r>
            <a:r>
              <a:rPr lang="en-US" dirty="0"/>
              <a:t>. (2001). </a:t>
            </a:r>
            <a:r>
              <a:rPr lang="en-US" i="1" dirty="0"/>
              <a:t>Interactive </a:t>
            </a:r>
            <a:r>
              <a:rPr lang="en-US" i="1" dirty="0" smtClean="0"/>
              <a:t>	writing </a:t>
            </a:r>
            <a:r>
              <a:rPr lang="en-US" i="1" dirty="0"/>
              <a:t>and </a:t>
            </a:r>
            <a:r>
              <a:rPr lang="en-US" i="1" dirty="0" smtClean="0"/>
              <a:t>interactive </a:t>
            </a:r>
            <a:r>
              <a:rPr lang="en-US" i="1" dirty="0"/>
              <a:t>editing</a:t>
            </a:r>
            <a:r>
              <a:rPr lang="en-US" dirty="0"/>
              <a:t>. Carlsbad, CA: Dominie </a:t>
            </a:r>
            <a:r>
              <a:rPr lang="en-US" dirty="0" smtClean="0"/>
              <a:t>	Press</a:t>
            </a:r>
            <a:r>
              <a:rPr lang="en-US" dirty="0"/>
              <a:t>.</a:t>
            </a:r>
          </a:p>
          <a:p>
            <a:pPr marL="0" indent="0">
              <a:buNone/>
            </a:pPr>
            <a:endParaRPr lang="en-US" dirty="0"/>
          </a:p>
        </p:txBody>
      </p:sp>
    </p:spTree>
    <p:extLst>
      <p:ext uri="{BB962C8B-B14F-4D97-AF65-F5344CB8AC3E}">
        <p14:creationId xmlns:p14="http://schemas.microsoft.com/office/powerpoint/2010/main" val="780087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smtClean="0"/>
              <a:t>IAE?</a:t>
            </a:r>
            <a:endParaRPr lang="en-US" dirty="0"/>
          </a:p>
        </p:txBody>
      </p:sp>
      <p:sp>
        <p:nvSpPr>
          <p:cNvPr id="3" name="Content Placeholder 2"/>
          <p:cNvSpPr>
            <a:spLocks noGrp="1"/>
          </p:cNvSpPr>
          <p:nvPr>
            <p:ph idx="1"/>
          </p:nvPr>
        </p:nvSpPr>
        <p:spPr>
          <a:xfrm>
            <a:off x="779463" y="1516628"/>
            <a:ext cx="7583488" cy="5156533"/>
          </a:xfrm>
        </p:spPr>
        <p:txBody>
          <a:bodyPr>
            <a:normAutofit fontScale="92500" lnSpcReduction="10000"/>
          </a:bodyPr>
          <a:lstStyle/>
          <a:p>
            <a:r>
              <a:rPr lang="en-US" sz="2600" b="1" dirty="0" smtClean="0"/>
              <a:t>A strategy used to teach writing to both proficient and struggling readers</a:t>
            </a:r>
          </a:p>
          <a:p>
            <a:r>
              <a:rPr lang="en-US" sz="2600" b="1" dirty="0" smtClean="0"/>
              <a:t>Writing instruction in both form and content</a:t>
            </a:r>
          </a:p>
          <a:p>
            <a:r>
              <a:rPr lang="en-US" sz="2600" b="1" dirty="0" smtClean="0"/>
              <a:t>A model for writing in </a:t>
            </a:r>
            <a:r>
              <a:rPr lang="en-US" sz="2600" b="1" u="sng" dirty="0" smtClean="0"/>
              <a:t>all</a:t>
            </a:r>
            <a:r>
              <a:rPr lang="en-US" sz="2600" b="1" dirty="0" smtClean="0"/>
              <a:t> content areas</a:t>
            </a:r>
          </a:p>
          <a:p>
            <a:r>
              <a:rPr lang="en-US" sz="2600" b="1" dirty="0" smtClean="0"/>
              <a:t>Uses the reading of text as a model to cooperatively write new products</a:t>
            </a:r>
          </a:p>
          <a:p>
            <a:r>
              <a:rPr lang="en-US" sz="2600" b="1" dirty="0" smtClean="0"/>
              <a:t>A strategy that supports comprehension through discussion</a:t>
            </a:r>
          </a:p>
          <a:p>
            <a:r>
              <a:rPr lang="en-US" sz="2600" b="1" dirty="0" smtClean="0"/>
              <a:t>A way to teach students how to write in different genres and styles </a:t>
            </a:r>
          </a:p>
          <a:p>
            <a:pPr marL="0" indent="0" algn="r">
              <a:buNone/>
            </a:pPr>
            <a:r>
              <a:rPr lang="en-US" sz="1500" b="1" dirty="0" smtClean="0"/>
              <a:t>(</a:t>
            </a:r>
            <a:r>
              <a:rPr lang="en-US" sz="1500" b="1" dirty="0"/>
              <a:t>Swartz, Klein, </a:t>
            </a:r>
            <a:r>
              <a:rPr lang="en-US" sz="1500" b="1" dirty="0" smtClean="0"/>
              <a:t>&amp; Shook</a:t>
            </a:r>
            <a:r>
              <a:rPr lang="en-US" sz="1500" b="1" dirty="0"/>
              <a:t>, </a:t>
            </a:r>
            <a:r>
              <a:rPr lang="en-US" sz="1500" b="1" dirty="0" smtClean="0"/>
              <a:t>2001)</a:t>
            </a:r>
            <a:endParaRPr lang="en-US" sz="1500" b="1" dirty="0"/>
          </a:p>
        </p:txBody>
      </p:sp>
    </p:spTree>
    <p:extLst>
      <p:ext uri="{BB962C8B-B14F-4D97-AF65-F5344CB8AC3E}">
        <p14:creationId xmlns:p14="http://schemas.microsoft.com/office/powerpoint/2010/main" val="331828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IAE…</a:t>
            </a:r>
            <a:endParaRPr lang="en-US" dirty="0"/>
          </a:p>
        </p:txBody>
      </p:sp>
      <p:sp>
        <p:nvSpPr>
          <p:cNvPr id="3" name="Content Placeholder 2"/>
          <p:cNvSpPr>
            <a:spLocks noGrp="1"/>
          </p:cNvSpPr>
          <p:nvPr>
            <p:ph idx="1"/>
          </p:nvPr>
        </p:nvSpPr>
        <p:spPr>
          <a:xfrm>
            <a:off x="779463" y="1828800"/>
            <a:ext cx="7583488" cy="4635825"/>
          </a:xfrm>
        </p:spPr>
        <p:txBody>
          <a:bodyPr>
            <a:normAutofit fontScale="92500"/>
          </a:bodyPr>
          <a:lstStyle/>
          <a:p>
            <a:r>
              <a:rPr lang="en-US" sz="3000" b="1" dirty="0" smtClean="0"/>
              <a:t>Shows students how to determine the language of the discipline in all subjects</a:t>
            </a:r>
          </a:p>
          <a:p>
            <a:r>
              <a:rPr lang="en-US" sz="3000" b="1" dirty="0" smtClean="0"/>
              <a:t>Teaches students how to rewrite information that has been read and learned </a:t>
            </a:r>
          </a:p>
          <a:p>
            <a:r>
              <a:rPr lang="en-US" sz="3000" b="1" dirty="0" smtClean="0"/>
              <a:t>Helps students become better writers in class and in the real world</a:t>
            </a:r>
          </a:p>
          <a:p>
            <a:r>
              <a:rPr lang="en-US" sz="3000" b="1" dirty="0" smtClean="0"/>
              <a:t>Makes writing easier and more manageable</a:t>
            </a:r>
          </a:p>
          <a:p>
            <a:pPr marL="0" indent="0" algn="r">
              <a:buNone/>
            </a:pPr>
            <a:r>
              <a:rPr lang="en-US" sz="1500" b="1" dirty="0"/>
              <a:t>(Swartz, Klein, &amp; Shook, 2001)</a:t>
            </a:r>
          </a:p>
        </p:txBody>
      </p:sp>
    </p:spTree>
    <p:extLst>
      <p:ext uri="{BB962C8B-B14F-4D97-AF65-F5344CB8AC3E}">
        <p14:creationId xmlns:p14="http://schemas.microsoft.com/office/powerpoint/2010/main" val="2568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a:t>
            </a:r>
            <a:endParaRPr lang="en-US" dirty="0"/>
          </a:p>
        </p:txBody>
      </p:sp>
      <p:sp>
        <p:nvSpPr>
          <p:cNvPr id="3" name="Content Placeholder 2"/>
          <p:cNvSpPr>
            <a:spLocks noGrp="1"/>
          </p:cNvSpPr>
          <p:nvPr>
            <p:ph idx="1"/>
          </p:nvPr>
        </p:nvSpPr>
        <p:spPr/>
        <p:txBody>
          <a:bodyPr>
            <a:normAutofit fontScale="92500" lnSpcReduction="10000"/>
          </a:bodyPr>
          <a:lstStyle/>
          <a:p>
            <a:r>
              <a:rPr lang="en-US" sz="3600" b="1" dirty="0" smtClean="0"/>
              <a:t>Copy of a text on ELMO or chart</a:t>
            </a:r>
          </a:p>
          <a:p>
            <a:r>
              <a:rPr lang="en-US" sz="3600" b="1" dirty="0" smtClean="0"/>
              <a:t>Hard copy of the text for each student</a:t>
            </a:r>
          </a:p>
          <a:p>
            <a:r>
              <a:rPr lang="en-US" sz="3600" b="1" dirty="0" smtClean="0"/>
              <a:t>Markers and highlighter tape</a:t>
            </a:r>
          </a:p>
          <a:p>
            <a:r>
              <a:rPr lang="en-US" sz="3600" b="1" dirty="0" smtClean="0"/>
              <a:t>Word Wall (high frequency and content specific)</a:t>
            </a:r>
          </a:p>
          <a:p>
            <a:r>
              <a:rPr lang="en-US" sz="3600" b="1" dirty="0" smtClean="0"/>
              <a:t>Template (copied or created in a note book) </a:t>
            </a:r>
          </a:p>
          <a:p>
            <a:endParaRPr lang="en-US" dirty="0"/>
          </a:p>
        </p:txBody>
      </p:sp>
    </p:spTree>
    <p:extLst>
      <p:ext uri="{BB962C8B-B14F-4D97-AF65-F5344CB8AC3E}">
        <p14:creationId xmlns:p14="http://schemas.microsoft.com/office/powerpoint/2010/main" val="3463874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IAE</a:t>
            </a:r>
            <a:endParaRPr lang="en-US" dirty="0"/>
          </a:p>
        </p:txBody>
      </p:sp>
      <p:sp>
        <p:nvSpPr>
          <p:cNvPr id="3" name="Content Placeholder 2"/>
          <p:cNvSpPr>
            <a:spLocks noGrp="1"/>
          </p:cNvSpPr>
          <p:nvPr>
            <p:ph idx="1"/>
          </p:nvPr>
        </p:nvSpPr>
        <p:spPr/>
        <p:txBody>
          <a:bodyPr>
            <a:normAutofit lnSpcReduction="10000"/>
          </a:bodyPr>
          <a:lstStyle/>
          <a:p>
            <a:r>
              <a:rPr lang="en-US" sz="4000" b="1" dirty="0" smtClean="0"/>
              <a:t>Developing a list of key words</a:t>
            </a:r>
          </a:p>
          <a:p>
            <a:r>
              <a:rPr lang="en-US" sz="4000" b="1" dirty="0" smtClean="0"/>
              <a:t>Paraphrasing</a:t>
            </a:r>
          </a:p>
          <a:p>
            <a:r>
              <a:rPr lang="en-US" sz="4000" b="1" dirty="0" smtClean="0"/>
              <a:t>Creating a summary statement</a:t>
            </a:r>
          </a:p>
          <a:p>
            <a:r>
              <a:rPr lang="en-US" sz="4000" b="1" dirty="0" smtClean="0"/>
              <a:t>Changing genres</a:t>
            </a:r>
          </a:p>
          <a:p>
            <a:pPr lvl="8"/>
            <a:endParaRPr lang="en-US" sz="4000" b="1" dirty="0"/>
          </a:p>
          <a:p>
            <a:pPr marL="0" indent="0" algn="r">
              <a:buNone/>
            </a:pPr>
            <a:r>
              <a:rPr lang="en-US" sz="1500" b="1" dirty="0"/>
              <a:t>(Swartz, Klein, &amp; Shook, 2001)</a:t>
            </a:r>
          </a:p>
          <a:p>
            <a:endParaRPr lang="en-US" sz="1400" b="1" dirty="0"/>
          </a:p>
        </p:txBody>
      </p:sp>
    </p:spTree>
    <p:extLst>
      <p:ext uri="{BB962C8B-B14F-4D97-AF65-F5344CB8AC3E}">
        <p14:creationId xmlns:p14="http://schemas.microsoft.com/office/powerpoint/2010/main" val="1089124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IAE</a:t>
            </a:r>
            <a:endParaRPr lang="en-US" dirty="0"/>
          </a:p>
        </p:txBody>
      </p:sp>
      <p:sp>
        <p:nvSpPr>
          <p:cNvPr id="3" name="Content Placeholder 2"/>
          <p:cNvSpPr>
            <a:spLocks noGrp="1"/>
          </p:cNvSpPr>
          <p:nvPr>
            <p:ph idx="1"/>
          </p:nvPr>
        </p:nvSpPr>
        <p:spPr>
          <a:xfrm>
            <a:off x="779463" y="1828800"/>
            <a:ext cx="7583488" cy="4692698"/>
          </a:xfrm>
        </p:spPr>
        <p:txBody>
          <a:bodyPr>
            <a:normAutofit fontScale="47500" lnSpcReduction="20000"/>
          </a:bodyPr>
          <a:lstStyle/>
          <a:p>
            <a:pPr>
              <a:lnSpc>
                <a:spcPct val="120000"/>
              </a:lnSpc>
            </a:pPr>
            <a:r>
              <a:rPr lang="en-US" sz="5100" b="1" dirty="0" smtClean="0"/>
              <a:t>Choose a text based on instructional needs (unit and CCSS)</a:t>
            </a:r>
          </a:p>
          <a:p>
            <a:pPr>
              <a:lnSpc>
                <a:spcPct val="120000"/>
              </a:lnSpc>
            </a:pPr>
            <a:r>
              <a:rPr lang="en-US" sz="5100" b="1" dirty="0" smtClean="0"/>
              <a:t>Prepare text on ELMO/chart and distribute copies</a:t>
            </a:r>
          </a:p>
          <a:p>
            <a:pPr>
              <a:lnSpc>
                <a:spcPct val="120000"/>
              </a:lnSpc>
            </a:pPr>
            <a:r>
              <a:rPr lang="en-US" sz="5100" b="1" dirty="0" smtClean="0"/>
              <a:t>Plan and discuss the editing goal</a:t>
            </a:r>
          </a:p>
          <a:p>
            <a:pPr>
              <a:lnSpc>
                <a:spcPct val="120000"/>
              </a:lnSpc>
            </a:pPr>
            <a:r>
              <a:rPr lang="en-US" sz="5100" b="1" dirty="0" smtClean="0"/>
              <a:t>Explain the type of IAE you will use</a:t>
            </a:r>
          </a:p>
          <a:p>
            <a:pPr marL="0" indent="0">
              <a:buNone/>
            </a:pPr>
            <a:r>
              <a:rPr lang="en-US" dirty="0" smtClean="0"/>
              <a:t>			</a:t>
            </a:r>
          </a:p>
          <a:p>
            <a:pPr marL="0" indent="0">
              <a:buNone/>
            </a:pPr>
            <a:endParaRPr lang="en-US" b="1" dirty="0"/>
          </a:p>
          <a:p>
            <a:pPr marL="0" indent="0">
              <a:buNone/>
            </a:pPr>
            <a:r>
              <a:rPr lang="en-US" b="1" dirty="0" smtClean="0"/>
              <a:t>(</a:t>
            </a:r>
            <a:r>
              <a:rPr lang="en-US" b="1" dirty="0"/>
              <a:t>Swartz, Klein, &amp; Shook, 2001)</a:t>
            </a:r>
          </a:p>
          <a:p>
            <a:pPr marL="0" indent="0">
              <a:buNone/>
            </a:pPr>
            <a:r>
              <a:rPr lang="en-US" dirty="0" smtClean="0"/>
              <a:t> </a:t>
            </a:r>
            <a:endParaRPr lang="en-US" dirty="0"/>
          </a:p>
          <a:p>
            <a:pPr marL="0" indent="0">
              <a:buNone/>
            </a:pPr>
            <a:r>
              <a:rPr lang="en-US" dirty="0" smtClean="0"/>
              <a:t>	</a:t>
            </a:r>
          </a:p>
        </p:txBody>
      </p:sp>
    </p:spTree>
    <p:extLst>
      <p:ext uri="{BB962C8B-B14F-4D97-AF65-F5344CB8AC3E}">
        <p14:creationId xmlns:p14="http://schemas.microsoft.com/office/powerpoint/2010/main" val="1633241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IAE</a:t>
            </a:r>
            <a:endParaRPr lang="en-US" dirty="0"/>
          </a:p>
        </p:txBody>
      </p:sp>
      <p:sp>
        <p:nvSpPr>
          <p:cNvPr id="3" name="Content Placeholder 2"/>
          <p:cNvSpPr>
            <a:spLocks noGrp="1"/>
          </p:cNvSpPr>
          <p:nvPr>
            <p:ph idx="1"/>
          </p:nvPr>
        </p:nvSpPr>
        <p:spPr>
          <a:xfrm>
            <a:off x="779463" y="1828800"/>
            <a:ext cx="7583488" cy="4768530"/>
          </a:xfrm>
        </p:spPr>
        <p:txBody>
          <a:bodyPr>
            <a:normAutofit fontScale="92500" lnSpcReduction="10000"/>
          </a:bodyPr>
          <a:lstStyle/>
          <a:p>
            <a:pPr>
              <a:lnSpc>
                <a:spcPct val="120000"/>
              </a:lnSpc>
            </a:pPr>
            <a:r>
              <a:rPr lang="en-US" sz="2800" b="1" dirty="0" smtClean="0"/>
              <a:t>Chunk the text</a:t>
            </a:r>
          </a:p>
          <a:p>
            <a:pPr>
              <a:lnSpc>
                <a:spcPct val="120000"/>
              </a:lnSpc>
            </a:pPr>
            <a:r>
              <a:rPr lang="en-US" sz="2800" b="1" dirty="0" smtClean="0"/>
              <a:t>Read </a:t>
            </a:r>
            <a:r>
              <a:rPr lang="en-US" sz="2800" b="1" dirty="0"/>
              <a:t>the text together (Shared Reading</a:t>
            </a:r>
            <a:r>
              <a:rPr lang="en-US" sz="2800" b="1" dirty="0" smtClean="0"/>
              <a:t>)</a:t>
            </a:r>
          </a:p>
          <a:p>
            <a:pPr>
              <a:lnSpc>
                <a:spcPct val="120000"/>
              </a:lnSpc>
            </a:pPr>
            <a:r>
              <a:rPr lang="en-US" sz="2800" b="1" dirty="0" smtClean="0"/>
              <a:t>Discuss the meaning of the text</a:t>
            </a:r>
          </a:p>
          <a:p>
            <a:pPr>
              <a:lnSpc>
                <a:spcPct val="120000"/>
              </a:lnSpc>
            </a:pPr>
            <a:r>
              <a:rPr lang="en-US" sz="2800" b="1" dirty="0" smtClean="0"/>
              <a:t>Model and think aloud your thoughts on the editing procedure</a:t>
            </a:r>
          </a:p>
          <a:p>
            <a:pPr>
              <a:lnSpc>
                <a:spcPct val="120000"/>
              </a:lnSpc>
            </a:pPr>
            <a:r>
              <a:rPr lang="en-US" sz="2800" b="1" dirty="0" smtClean="0"/>
              <a:t>Edit the text line by line or chunk by chunk and discuss the work in progress</a:t>
            </a:r>
          </a:p>
          <a:p>
            <a:pPr marL="0" indent="0" algn="r">
              <a:buNone/>
            </a:pPr>
            <a:r>
              <a:rPr lang="en-US" sz="1500" b="1" dirty="0"/>
              <a:t>(Swartz, Klein, &amp; Shook, 2001)</a:t>
            </a:r>
          </a:p>
          <a:p>
            <a:pPr>
              <a:lnSpc>
                <a:spcPct val="120000"/>
              </a:lnSpc>
            </a:pPr>
            <a:endParaRPr lang="en-US" b="1" dirty="0"/>
          </a:p>
        </p:txBody>
      </p:sp>
    </p:spTree>
    <p:extLst>
      <p:ext uri="{BB962C8B-B14F-4D97-AF65-F5344CB8AC3E}">
        <p14:creationId xmlns:p14="http://schemas.microsoft.com/office/powerpoint/2010/main" val="3214540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Precedent.thmx</Template>
  <TotalTime>2744</TotalTime>
  <Words>1349</Words>
  <Application>Microsoft Macintosh PowerPoint</Application>
  <PresentationFormat>On-screen Show (4:3)</PresentationFormat>
  <Paragraphs>202</Paragraphs>
  <Slides>33</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Calibri</vt:lpstr>
      <vt:lpstr>Calisto MT</vt:lpstr>
      <vt:lpstr>Garamond</vt:lpstr>
      <vt:lpstr>inherit</vt:lpstr>
      <vt:lpstr>Perpetua Titling MT</vt:lpstr>
      <vt:lpstr>Wingdings</vt:lpstr>
      <vt:lpstr>Arial</vt:lpstr>
      <vt:lpstr>Precedent</vt:lpstr>
      <vt:lpstr>Interactive Editing  into Close Reading</vt:lpstr>
      <vt:lpstr>Objectives</vt:lpstr>
      <vt:lpstr> ed·it  (ĕd′ĭt) </vt:lpstr>
      <vt:lpstr>What is IAE?</vt:lpstr>
      <vt:lpstr>IAE…</vt:lpstr>
      <vt:lpstr>Materials</vt:lpstr>
      <vt:lpstr>Types of IAE</vt:lpstr>
      <vt:lpstr>Before IAE</vt:lpstr>
      <vt:lpstr>During IAE</vt:lpstr>
      <vt:lpstr>After IAE</vt:lpstr>
      <vt:lpstr>After IAE</vt:lpstr>
      <vt:lpstr>After IAE</vt:lpstr>
      <vt:lpstr>After IAE</vt:lpstr>
      <vt:lpstr>After IAE</vt:lpstr>
      <vt:lpstr>Let’s Try It!</vt:lpstr>
      <vt:lpstr>IAE True or False?</vt:lpstr>
      <vt:lpstr>Interactive Editing with the Common Core</vt:lpstr>
      <vt:lpstr>Good News!</vt:lpstr>
      <vt:lpstr>What is Close Reading?</vt:lpstr>
      <vt:lpstr>Step 1</vt:lpstr>
      <vt:lpstr>Step 2</vt:lpstr>
      <vt:lpstr>STEP 3</vt:lpstr>
      <vt:lpstr>Step 4 (continued)</vt:lpstr>
      <vt:lpstr>Step 5</vt:lpstr>
      <vt:lpstr>Differentiating</vt:lpstr>
      <vt:lpstr>Differentiating</vt:lpstr>
      <vt:lpstr>Taking it to the next level!</vt:lpstr>
      <vt:lpstr>Video</vt:lpstr>
      <vt:lpstr>Let’s Try it! </vt:lpstr>
      <vt:lpstr>IAE and  Close Reading</vt:lpstr>
      <vt:lpstr>Closure</vt:lpstr>
      <vt:lpstr>In Summation</vt:lpstr>
      <vt:lpstr>References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Editing</dc:title>
  <dc:creator>Stacy Griffin</dc:creator>
  <cp:lastModifiedBy>Stacy Griffin</cp:lastModifiedBy>
  <cp:revision>52</cp:revision>
  <dcterms:created xsi:type="dcterms:W3CDTF">2015-01-07T18:43:43Z</dcterms:created>
  <dcterms:modified xsi:type="dcterms:W3CDTF">2017-08-24T21:05:47Z</dcterms:modified>
</cp:coreProperties>
</file>